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Layouts/slideLayout15.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notesSlides/notesSlide39.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7.xml" ContentType="application/vnd.openxmlformats-officedocument.presentationml.notesSlid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57.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48.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38.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9.xml" ContentType="application/vnd.openxmlformats-officedocument.presentationml.notesSlide+xml"/>
  <Override PartName="/ppt/notesSlides/notesSlide37.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heme/theme4.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5.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customXml/itemProps2.xml" ContentType="application/vnd.openxmlformats-officedocument.customXmlProperties+xml"/>
  <Override PartName="/customXml/itemProps3.xml" ContentType="application/vnd.openxmlformats-officedocument.customXmlProperties+xml"/>
  <Override PartName="/customXml/itemProps1.xml" ContentType="application/vnd.openxmlformats-officedocument.customXmlProperti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0" r:id="rId4"/>
    <p:sldMasterId id="2147483756" r:id="rId5"/>
    <p:sldMasterId id="2147483772" r:id="rId6"/>
  </p:sldMasterIdLst>
  <p:notesMasterIdLst>
    <p:notesMasterId r:id="rId69"/>
  </p:notesMasterIdLst>
  <p:handoutMasterIdLst>
    <p:handoutMasterId r:id="rId70"/>
  </p:handoutMasterIdLst>
  <p:sldIdLst>
    <p:sldId id="553" r:id="rId7"/>
    <p:sldId id="554" r:id="rId8"/>
    <p:sldId id="471" r:id="rId9"/>
    <p:sldId id="555" r:id="rId10"/>
    <p:sldId id="510" r:id="rId11"/>
    <p:sldId id="571" r:id="rId12"/>
    <p:sldId id="535" r:id="rId13"/>
    <p:sldId id="532" r:id="rId14"/>
    <p:sldId id="572" r:id="rId15"/>
    <p:sldId id="573" r:id="rId16"/>
    <p:sldId id="574" r:id="rId17"/>
    <p:sldId id="533" r:id="rId18"/>
    <p:sldId id="531" r:id="rId19"/>
    <p:sldId id="500" r:id="rId20"/>
    <p:sldId id="528" r:id="rId21"/>
    <p:sldId id="527" r:id="rId22"/>
    <p:sldId id="530" r:id="rId23"/>
    <p:sldId id="534" r:id="rId24"/>
    <p:sldId id="556" r:id="rId25"/>
    <p:sldId id="501" r:id="rId26"/>
    <p:sldId id="508" r:id="rId27"/>
    <p:sldId id="509" r:id="rId28"/>
    <p:sldId id="515" r:id="rId29"/>
    <p:sldId id="517" r:id="rId30"/>
    <p:sldId id="569" r:id="rId31"/>
    <p:sldId id="570" r:id="rId32"/>
    <p:sldId id="558" r:id="rId33"/>
    <p:sldId id="487" r:id="rId34"/>
    <p:sldId id="502" r:id="rId35"/>
    <p:sldId id="525" r:id="rId36"/>
    <p:sldId id="524" r:id="rId37"/>
    <p:sldId id="526" r:id="rId38"/>
    <p:sldId id="529" r:id="rId39"/>
    <p:sldId id="503" r:id="rId40"/>
    <p:sldId id="504" r:id="rId41"/>
    <p:sldId id="505" r:id="rId42"/>
    <p:sldId id="506" r:id="rId43"/>
    <p:sldId id="562" r:id="rId44"/>
    <p:sldId id="538" r:id="rId45"/>
    <p:sldId id="567" r:id="rId46"/>
    <p:sldId id="564" r:id="rId47"/>
    <p:sldId id="565" r:id="rId48"/>
    <p:sldId id="566" r:id="rId49"/>
    <p:sldId id="557" r:id="rId50"/>
    <p:sldId id="519" r:id="rId51"/>
    <p:sldId id="563" r:id="rId52"/>
    <p:sldId id="539" r:id="rId53"/>
    <p:sldId id="540" r:id="rId54"/>
    <p:sldId id="541" r:id="rId55"/>
    <p:sldId id="542" r:id="rId56"/>
    <p:sldId id="543" r:id="rId57"/>
    <p:sldId id="544" r:id="rId58"/>
    <p:sldId id="546" r:id="rId59"/>
    <p:sldId id="545" r:id="rId60"/>
    <p:sldId id="547" r:id="rId61"/>
    <p:sldId id="548" r:id="rId62"/>
    <p:sldId id="549" r:id="rId63"/>
    <p:sldId id="550" r:id="rId64"/>
    <p:sldId id="551" r:id="rId65"/>
    <p:sldId id="552" r:id="rId66"/>
    <p:sldId id="522" r:id="rId67"/>
    <p:sldId id="523" r:id="rId68"/>
  </p:sldIdLst>
  <p:sldSz cx="9144000" cy="5143500" type="screen16x9"/>
  <p:notesSz cx="6858000" cy="9144000"/>
  <p:defaultText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F41FBA6-AF9A-4B49-9513-D9DDF372D286}">
          <p14:sldIdLst>
            <p14:sldId id="553"/>
            <p14:sldId id="554"/>
            <p14:sldId id="471"/>
          </p14:sldIdLst>
        </p14:section>
        <p14:section name="SQL vs NoSQL" id="{A42AF492-BF56-D24D-8087-4BFCA68C3AA5}">
          <p14:sldIdLst>
            <p14:sldId id="555"/>
            <p14:sldId id="510"/>
            <p14:sldId id="571"/>
            <p14:sldId id="535"/>
            <p14:sldId id="532"/>
            <p14:sldId id="572"/>
            <p14:sldId id="573"/>
            <p14:sldId id="574"/>
            <p14:sldId id="533"/>
            <p14:sldId id="531"/>
            <p14:sldId id="500"/>
            <p14:sldId id="528"/>
            <p14:sldId id="527"/>
            <p14:sldId id="530"/>
            <p14:sldId id="534"/>
          </p14:sldIdLst>
        </p14:section>
        <p14:section name="What is MongoDB?" id="{14DE3CE9-039C-C14E-9B4E-B77526B33981}">
          <p14:sldIdLst>
            <p14:sldId id="556"/>
            <p14:sldId id="501"/>
            <p14:sldId id="508"/>
            <p14:sldId id="509"/>
            <p14:sldId id="515"/>
            <p14:sldId id="517"/>
            <p14:sldId id="569"/>
            <p14:sldId id="570"/>
            <p14:sldId id="558"/>
          </p14:sldIdLst>
        </p14:section>
        <p14:section name="MongoDB Installation" id="{E631FEE2-E243-7341-AED7-982067B29F26}">
          <p14:sldIdLst>
            <p14:sldId id="487"/>
            <p14:sldId id="502"/>
            <p14:sldId id="525"/>
            <p14:sldId id="524"/>
            <p14:sldId id="526"/>
            <p14:sldId id="529"/>
            <p14:sldId id="503"/>
            <p14:sldId id="504"/>
            <p14:sldId id="505"/>
            <p14:sldId id="506"/>
            <p14:sldId id="562"/>
            <p14:sldId id="538"/>
            <p14:sldId id="567"/>
            <p14:sldId id="564"/>
            <p14:sldId id="565"/>
            <p14:sldId id="566"/>
          </p14:sldIdLst>
        </p14:section>
        <p14:section name="Mongoose" id="{70A11250-92F3-0F43-B388-B01D40C0F3CA}">
          <p14:sldIdLst>
            <p14:sldId id="557"/>
            <p14:sldId id="519"/>
            <p14:sldId id="563"/>
            <p14:sldId id="539"/>
            <p14:sldId id="540"/>
            <p14:sldId id="541"/>
            <p14:sldId id="542"/>
            <p14:sldId id="543"/>
            <p14:sldId id="544"/>
            <p14:sldId id="546"/>
            <p14:sldId id="545"/>
            <p14:sldId id="547"/>
            <p14:sldId id="548"/>
            <p14:sldId id="549"/>
            <p14:sldId id="550"/>
            <p14:sldId id="551"/>
          </p14:sldIdLst>
        </p14:section>
        <p14:section name="Outro" id="{B70359AF-32BF-4342-811C-A192D276DAED}">
          <p14:sldIdLst>
            <p14:sldId id="552"/>
            <p14:sldId id="522"/>
            <p14:sldId id="523"/>
          </p14:sldIdLst>
        </p14:section>
      </p14:sectionLst>
    </p:ext>
    <p:ext uri="{EFAFB233-063F-42B5-8137-9DF3F51BA10A}">
      <p15:sldGuideLst xmlns:p15="http://schemas.microsoft.com/office/powerpoint/2012/main">
        <p15:guide id="1" orient="horz" pos="373" userDrawn="1">
          <p15:clr>
            <a:srgbClr val="A4A3A4"/>
          </p15:clr>
        </p15:guide>
        <p15:guide id="2" orient="horz" pos="764" userDrawn="1">
          <p15:clr>
            <a:srgbClr val="A4A3A4"/>
          </p15:clr>
        </p15:guide>
        <p15:guide id="3" orient="horz" pos="3544" userDrawn="1">
          <p15:clr>
            <a:srgbClr val="A4A3A4"/>
          </p15:clr>
        </p15:guide>
        <p15:guide id="4" orient="horz" pos="2159" userDrawn="1">
          <p15:clr>
            <a:srgbClr val="A4A3A4"/>
          </p15:clr>
        </p15:guide>
        <p15:guide id="5" orient="horz" pos="1374" userDrawn="1">
          <p15:clr>
            <a:srgbClr val="A4A3A4"/>
          </p15:clr>
        </p15:guide>
        <p15:guide id="6" orient="horz" pos="3699" userDrawn="1">
          <p15:clr>
            <a:srgbClr val="A4A3A4"/>
          </p15:clr>
        </p15:guide>
        <p15:guide id="7" orient="horz" pos="1151" userDrawn="1">
          <p15:clr>
            <a:srgbClr val="A4A3A4"/>
          </p15:clr>
        </p15:guide>
        <p15:guide id="8" pos="3896" userDrawn="1">
          <p15:clr>
            <a:srgbClr val="A4A3A4"/>
          </p15:clr>
        </p15:guide>
        <p15:guide id="9" pos="521" userDrawn="1">
          <p15:clr>
            <a:srgbClr val="A4A3A4"/>
          </p15:clr>
        </p15:guide>
        <p15:guide id="10" pos="4211" userDrawn="1">
          <p15:clr>
            <a:srgbClr val="A4A3A4"/>
          </p15:clr>
        </p15:guide>
        <p15:guide id="11" pos="7299" userDrawn="1">
          <p15:clr>
            <a:srgbClr val="A4A3A4"/>
          </p15:clr>
        </p15:guide>
        <p15:guide id="12" pos="5316" userDrawn="1">
          <p15:clr>
            <a:srgbClr val="A4A3A4"/>
          </p15:clr>
        </p15:guide>
        <p15:guide id="13" pos="291" userDrawn="1">
          <p15:clr>
            <a:srgbClr val="A4A3A4"/>
          </p15:clr>
        </p15:guide>
        <p15:guide id="14" pos="343" userDrawn="1">
          <p15:clr>
            <a:srgbClr val="A4A3A4"/>
          </p15:clr>
        </p15:guide>
        <p15:guide id="15" pos="6809" userDrawn="1">
          <p15:clr>
            <a:srgbClr val="A4A3A4"/>
          </p15:clr>
        </p15:guide>
        <p15:guide id="16" pos="6888" userDrawn="1">
          <p15:clr>
            <a:srgbClr val="A4A3A4"/>
          </p15:clr>
        </p15:guide>
        <p15:guide id="17" pos="647" userDrawn="1">
          <p15:clr>
            <a:srgbClr val="A4A3A4"/>
          </p15:clr>
        </p15:guide>
        <p15:guide id="18" orient="horz" pos="280">
          <p15:clr>
            <a:srgbClr val="A4A3A4"/>
          </p15:clr>
        </p15:guide>
        <p15:guide id="19" orient="horz" pos="573">
          <p15:clr>
            <a:srgbClr val="A4A3A4"/>
          </p15:clr>
        </p15:guide>
        <p15:guide id="20" orient="horz" pos="2658">
          <p15:clr>
            <a:srgbClr val="A4A3A4"/>
          </p15:clr>
        </p15:guide>
        <p15:guide id="21" orient="horz" pos="1619">
          <p15:clr>
            <a:srgbClr val="A4A3A4"/>
          </p15:clr>
        </p15:guide>
        <p15:guide id="22" orient="horz" pos="1031">
          <p15:clr>
            <a:srgbClr val="A4A3A4"/>
          </p15:clr>
        </p15:guide>
        <p15:guide id="23" orient="horz" pos="2774">
          <p15:clr>
            <a:srgbClr val="A4A3A4"/>
          </p15:clr>
        </p15:guide>
        <p15:guide id="24" orient="horz" pos="863">
          <p15:clr>
            <a:srgbClr val="A4A3A4"/>
          </p15:clr>
        </p15:guide>
        <p15:guide id="25" pos="2880" userDrawn="1">
          <p15:clr>
            <a:srgbClr val="A4A3A4"/>
          </p15:clr>
        </p15:guide>
        <p15:guide id="26" pos="391">
          <p15:clr>
            <a:srgbClr val="A4A3A4"/>
          </p15:clr>
        </p15:guide>
        <p15:guide id="27" pos="3158">
          <p15:clr>
            <a:srgbClr val="A4A3A4"/>
          </p15:clr>
        </p15:guide>
        <p15:guide id="28" pos="5474">
          <p15:clr>
            <a:srgbClr val="A4A3A4"/>
          </p15:clr>
        </p15:guide>
        <p15:guide id="29" pos="3987">
          <p15:clr>
            <a:srgbClr val="A4A3A4"/>
          </p15:clr>
        </p15:guide>
        <p15:guide id="30" pos="218">
          <p15:clr>
            <a:srgbClr val="A4A3A4"/>
          </p15:clr>
        </p15:guide>
        <p15:guide id="31" pos="257">
          <p15:clr>
            <a:srgbClr val="A4A3A4"/>
          </p15:clr>
        </p15:guide>
        <p15:guide id="32" pos="5107">
          <p15:clr>
            <a:srgbClr val="A4A3A4"/>
          </p15:clr>
        </p15:guide>
        <p15:guide id="33" pos="5166">
          <p15:clr>
            <a:srgbClr val="A4A3A4"/>
          </p15:clr>
        </p15:guide>
        <p15:guide id="34" pos="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initials="A" lastIdx="64" clrIdx="0"/>
  <p:cmAuthor id="2" name="Jillian Baum" initials="" lastIdx="0" clrIdx="1"/>
  <p:cmAuthor id="3" name="Yevhen Bashmakov" initials="YB" lastIdx="1" clrIdx="2">
    <p:extLst/>
  </p:cmAuthor>
  <p:cmAuthor id="4" name="Yevhen Bashmakov" initials="YB [2]" lastIdx="1" clrIdx="3">
    <p:extLst/>
  </p:cmAuthor>
  <p:cmAuthor id="5" name="Yevhen Bashmakov" initials="YB [2] [2]" lastIdx="1" clrIdx="4">
    <p:extLst/>
  </p:cmAuthor>
  <p:cmAuthor id="6" name="Yevhen Bashmakov" initials="YB [3]" lastIdx="1" clrIdx="5">
    <p:extLst/>
  </p:cmAuthor>
  <p:cmAuthor id="7" name="Yevhen Bashmakov" initials="YB [2] [3]" lastIdx="1" clrIdx="6">
    <p:extLst/>
  </p:cmAuthor>
  <p:cmAuthor id="8" name="Yevhen Bashmakov" initials="YB [2] [4]" lastIdx="1" clrIdx="7">
    <p:extLst/>
  </p:cmAuthor>
  <p:cmAuthor id="9" name="Yevhen Bashmakov" initials="YB [2] [4] [2]" lastIdx="1" clrIdx="8">
    <p:extLst/>
  </p:cmAuthor>
  <p:cmAuthor id="10" name="Yevhen Bashmakov" initials="YB [2] [4] [2] [2]" lastIdx="1" clrIdx="9">
    <p:extLst/>
  </p:cmAuthor>
  <p:cmAuthor id="11" name="Yevhen Bashmakov" initials="YB [2] [4] [2] [2] [2]" lastIdx="1" clrIdx="10">
    <p:extLst/>
  </p:cmAuthor>
  <p:cmAuthor id="12" name="Microsoft Office User" initials="Office" lastIdx="1" clrIdx="11">
    <p:extLst/>
  </p:cmAuthor>
  <p:cmAuthor id="13" name="Microsoft Office User" initials="Office [2]" lastIdx="1" clrIdx="1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2E2E2E"/>
    <a:srgbClr val="404139"/>
    <a:srgbClr val="A3C644"/>
    <a:srgbClr val="464547"/>
    <a:srgbClr val="40413A"/>
    <a:srgbClr val="2EB5D1"/>
    <a:srgbClr val="33C4DA"/>
    <a:srgbClr val="66D3E3"/>
    <a:srgbClr val="2FC2D9"/>
    <a:srgbClr val="4F4F4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8" autoAdjust="0"/>
    <p:restoredTop sz="71178" autoAdjust="0"/>
  </p:normalViewPr>
  <p:slideViewPr>
    <p:cSldViewPr snapToGrid="0">
      <p:cViewPr varScale="1">
        <p:scale>
          <a:sx n="65" d="100"/>
          <a:sy n="65" d="100"/>
        </p:scale>
        <p:origin x="1560" y="60"/>
      </p:cViewPr>
      <p:guideLst>
        <p:guide orient="horz" pos="373"/>
        <p:guide orient="horz" pos="764"/>
        <p:guide orient="horz" pos="3544"/>
        <p:guide orient="horz" pos="2159"/>
        <p:guide orient="horz" pos="1374"/>
        <p:guide orient="horz" pos="3699"/>
        <p:guide orient="horz" pos="1151"/>
        <p:guide pos="3896"/>
        <p:guide pos="521"/>
        <p:guide pos="4211"/>
        <p:guide pos="7299"/>
        <p:guide pos="5316"/>
        <p:guide pos="291"/>
        <p:guide pos="343"/>
        <p:guide pos="6809"/>
        <p:guide pos="6888"/>
        <p:guide pos="647"/>
        <p:guide orient="horz" pos="280"/>
        <p:guide orient="horz" pos="573"/>
        <p:guide orient="horz" pos="2658"/>
        <p:guide orient="horz" pos="1619"/>
        <p:guide orient="horz" pos="1031"/>
        <p:guide orient="horz" pos="2774"/>
        <p:guide orient="horz" pos="863"/>
        <p:guide pos="2880"/>
        <p:guide pos="391"/>
        <p:guide pos="3158"/>
        <p:guide pos="5474"/>
        <p:guide pos="3987"/>
        <p:guide pos="218"/>
        <p:guide pos="257"/>
        <p:guide pos="5107"/>
        <p:guide pos="5166"/>
        <p:guide pos="485"/>
      </p:guideLst>
    </p:cSldViewPr>
  </p:slideViewPr>
  <p:outlineViewPr>
    <p:cViewPr>
      <p:scale>
        <a:sx n="33" d="100"/>
        <a:sy n="33" d="100"/>
      </p:scale>
      <p:origin x="0" y="0"/>
    </p:cViewPr>
  </p:outlineViewPr>
  <p:notesTextViewPr>
    <p:cViewPr>
      <p:scale>
        <a:sx n="3" d="2"/>
        <a:sy n="3" d="2"/>
      </p:scale>
      <p:origin x="0" y="0"/>
    </p:cViewPr>
  </p:notesTextViewPr>
  <p:sorterViewPr>
    <p:cViewPr>
      <p:scale>
        <a:sx n="124" d="100"/>
        <a:sy n="124"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customXml" Target="../customXml/item4.xml"/><Relationship Id="rId7" Type="http://schemas.openxmlformats.org/officeDocument/2006/relationships/slide" Target="slides/slide1.xml"/><Relationship Id="rId7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F5E9BF7-95E4-A242-BA1D-05FDCF603BE6}" type="datetime1">
              <a:rPr lang="en-US" smtClean="0"/>
              <a:t>2/24/2019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DDC95D-4A3A-7D4E-AF7C-745F2732B14A}" type="slidenum">
              <a:rPr lang="en-US" smtClean="0"/>
              <a:t>‹#›</a:t>
            </a:fld>
            <a:endParaRPr lang="en-US"/>
          </a:p>
        </p:txBody>
      </p:sp>
    </p:spTree>
    <p:extLst>
      <p:ext uri="{BB962C8B-B14F-4D97-AF65-F5344CB8AC3E}">
        <p14:creationId xmlns:p14="http://schemas.microsoft.com/office/powerpoint/2010/main" val="30786456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5DBCB1-0306-AD41-9452-11E7C08D5C04}" type="datetime1">
              <a:rPr lang="en-US" smtClean="0"/>
              <a:t>2/24/2019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E90029-A909-AD4E-9775-A0D64990AD22}" type="slidenum">
              <a:rPr lang="en-US" smtClean="0"/>
              <a:t>‹#›</a:t>
            </a:fld>
            <a:endParaRPr lang="en-US"/>
          </a:p>
        </p:txBody>
      </p:sp>
    </p:spTree>
    <p:extLst>
      <p:ext uri="{BB962C8B-B14F-4D97-AF65-F5344CB8AC3E}">
        <p14:creationId xmlns:p14="http://schemas.microsoft.com/office/powerpoint/2010/main" val="518720818"/>
      </p:ext>
    </p:extLst>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8" Type="http://schemas.openxmlformats.org/officeDocument/2006/relationships/hyperlink" Target="http://mongoosejs.com/docs/api.html#schema-objectid-js" TargetMode="External"/><Relationship Id="rId3" Type="http://schemas.openxmlformats.org/officeDocument/2006/relationships/hyperlink" Target="http://mongoosejs.com/docs/api.html#schema_Schema.Types" TargetMode="External"/><Relationship Id="rId7" Type="http://schemas.openxmlformats.org/officeDocument/2006/relationships/hyperlink" Target="http://mongoosejs.com/docs/api.html#schema-buffer-js"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mongoosejs.com/docs/api.html#schema-date-js" TargetMode="External"/><Relationship Id="rId5" Type="http://schemas.openxmlformats.org/officeDocument/2006/relationships/hyperlink" Target="http://mongoosejs.com/docs/api.html#schema-number-js" TargetMode="External"/><Relationship Id="rId4" Type="http://schemas.openxmlformats.org/officeDocument/2006/relationships/hyperlink" Target="http://mongoosejs.com/docs/api.html#schema-string-js"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mongoosejs.com/docs/api.html#query-j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8" Type="http://schemas.openxmlformats.org/officeDocument/2006/relationships/hyperlink" Target="http://mongoosejs.com/docs/api.html#schema_number_SchemaNumber-max" TargetMode="External"/><Relationship Id="rId13" Type="http://schemas.openxmlformats.org/officeDocument/2006/relationships/hyperlink" Target="http://mongoosejs.com/docs/api.html#schema_string_SchemaString-minlength" TargetMode="External"/><Relationship Id="rId3" Type="http://schemas.openxmlformats.org/officeDocument/2006/relationships/hyperlink" Target="http://mongoosejs.com/docs/schematypes.html" TargetMode="External"/><Relationship Id="rId7" Type="http://schemas.openxmlformats.org/officeDocument/2006/relationships/hyperlink" Target="http://mongoosejs.com/docs/api.html#schema_number_SchemaNumber-min" TargetMode="External"/><Relationship Id="rId12" Type="http://schemas.openxmlformats.org/officeDocument/2006/relationships/hyperlink" Target="http://mongoosejs.com/docs/api.html#schema_string_SchemaString-maxlength"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mongoosejs.com/docs/api.html#schema-number-js" TargetMode="External"/><Relationship Id="rId11" Type="http://schemas.openxmlformats.org/officeDocument/2006/relationships/hyperlink" Target="http://mongoosejs.com/docs/api.html#schema_string_SchemaString-match" TargetMode="External"/><Relationship Id="rId5" Type="http://schemas.openxmlformats.org/officeDocument/2006/relationships/hyperlink" Target="http://mongoosejs.com/docs/api.html#schematype_SchemaType-checkRequired" TargetMode="External"/><Relationship Id="rId10" Type="http://schemas.openxmlformats.org/officeDocument/2006/relationships/hyperlink" Target="http://mongoosejs.com/docs/api.html#schema_string_SchemaString-enum" TargetMode="External"/><Relationship Id="rId4" Type="http://schemas.openxmlformats.org/officeDocument/2006/relationships/hyperlink" Target="http://mongoosejs.com/docs/api.html#schematype_SchemaType-required" TargetMode="External"/><Relationship Id="rId9" Type="http://schemas.openxmlformats.org/officeDocument/2006/relationships/hyperlink" Target="http://mongoosejs.com/docs/api.html#schema-string-js"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2D54FEDC-CC53-AB4E-A01A-0AB9A10A4682}" type="slidenum">
              <a:rPr lang="en-US" smtClean="0"/>
              <a:t>1</a:t>
            </a:fld>
            <a:endParaRPr lang="en-US"/>
          </a:p>
        </p:txBody>
      </p:sp>
    </p:spTree>
    <p:extLst>
      <p:ext uri="{BB962C8B-B14F-4D97-AF65-F5344CB8AC3E}">
        <p14:creationId xmlns:p14="http://schemas.microsoft.com/office/powerpoint/2010/main" val="3465441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800" b="0" dirty="0" err="1"/>
              <a:t>Гра́фовая</a:t>
            </a:r>
            <a:r>
              <a:rPr lang="ru-RU" sz="800" b="0" dirty="0"/>
              <a:t> база данных — разновидность баз данных с реализацией сетевой модели в виде графа и его обобщений</a:t>
            </a:r>
            <a:endParaRPr lang="en-US" sz="800" b="0" dirty="0"/>
          </a:p>
          <a:p>
            <a:endParaRPr lang="en-US" sz="800" b="0" dirty="0"/>
          </a:p>
          <a:p>
            <a:r>
              <a:rPr lang="ru-RU" sz="800" b="0" dirty="0"/>
              <a:t>Основными элементами модели являются узлы и связи. В зависимости от реализации узлов и рёбер </a:t>
            </a:r>
            <a:r>
              <a:rPr lang="ru-RU" sz="800" b="0" dirty="0" err="1"/>
              <a:t>графовую</a:t>
            </a:r>
            <a:r>
              <a:rPr lang="ru-RU" sz="800" b="0" dirty="0"/>
              <a:t> модель данных разделяют на несколько подтипов.</a:t>
            </a:r>
          </a:p>
          <a:p>
            <a:endParaRPr lang="ru-RU" sz="800" b="0" dirty="0"/>
          </a:p>
          <a:p>
            <a:r>
              <a:rPr lang="ru-RU" sz="800" b="0" dirty="0" err="1"/>
              <a:t>Графовые</a:t>
            </a:r>
            <a:r>
              <a:rPr lang="ru-RU" sz="800" b="0" dirty="0"/>
              <a:t> базы данных применяются для моделирования социальных графов (социальных сетей)</a:t>
            </a:r>
            <a:endParaRPr lang="en-US" sz="800" b="0" dirty="0"/>
          </a:p>
          <a:p>
            <a:r>
              <a:rPr lang="ru-RU" sz="800" b="0" dirty="0" err="1"/>
              <a:t>Гра́фовая</a:t>
            </a:r>
            <a:r>
              <a:rPr lang="ru-RU" sz="800" b="0" dirty="0"/>
              <a:t> база данных — разновидность баз данных с реализацией сетевой модели в виде графа и его обобщений</a:t>
            </a:r>
          </a:p>
        </p:txBody>
      </p:sp>
      <p:sp>
        <p:nvSpPr>
          <p:cNvPr id="4" name="Slide Number Placeholder 3"/>
          <p:cNvSpPr>
            <a:spLocks noGrp="1"/>
          </p:cNvSpPr>
          <p:nvPr>
            <p:ph type="sldNum" sz="quarter" idx="10"/>
          </p:nvPr>
        </p:nvSpPr>
        <p:spPr/>
        <p:txBody>
          <a:bodyPr/>
          <a:lstStyle/>
          <a:p>
            <a:fld id="{7AE90029-A909-AD4E-9775-A0D64990AD22}" type="slidenum">
              <a:rPr lang="en-US" smtClean="0"/>
              <a:t>11</a:t>
            </a:fld>
            <a:endParaRPr lang="en-US"/>
          </a:p>
        </p:txBody>
      </p:sp>
    </p:spTree>
    <p:extLst>
      <p:ext uri="{BB962C8B-B14F-4D97-AF65-F5344CB8AC3E}">
        <p14:creationId xmlns:p14="http://schemas.microsoft.com/office/powerpoint/2010/main" val="3832657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0" dirty="0"/>
              <a:t>специально предназначенная для хранения иерархических структур данных (документов) и обычно реализуемая с помощью подхода </a:t>
            </a:r>
            <a:r>
              <a:rPr lang="ru-RU" b="0" dirty="0" err="1"/>
              <a:t>NoSQL</a:t>
            </a:r>
            <a:r>
              <a:rPr lang="ru-RU" b="0" dirty="0"/>
              <a:t>. В основе </a:t>
            </a:r>
            <a:r>
              <a:rPr lang="ru-RU" b="0" dirty="0" err="1"/>
              <a:t>документоориентированных</a:t>
            </a:r>
            <a:r>
              <a:rPr lang="ru-RU" b="0" dirty="0"/>
              <a:t> СУБД лежат документные хранилища (англ. </a:t>
            </a:r>
            <a:r>
              <a:rPr lang="ru-RU" b="0" dirty="0" err="1"/>
              <a:t>document</a:t>
            </a:r>
            <a:r>
              <a:rPr lang="ru-RU" b="0" dirty="0"/>
              <a:t> </a:t>
            </a:r>
            <a:r>
              <a:rPr lang="ru-RU" b="0" dirty="0" err="1"/>
              <a:t>store</a:t>
            </a:r>
            <a:r>
              <a:rPr lang="ru-RU" b="0" dirty="0"/>
              <a:t>), имеющие структуру дерева (иногда леса)</a:t>
            </a:r>
            <a:endParaRPr lang="en-US" b="0" dirty="0"/>
          </a:p>
          <a:p>
            <a:endParaRPr lang="en-US" b="0" dirty="0"/>
          </a:p>
          <a:p>
            <a:r>
              <a:rPr lang="ru-RU" b="0" dirty="0"/>
              <a:t>Документы могут быть организованы (сгруппированы) в коллекции. Их можно считать отдалённым аналогом таблиц реляционных СУБД, но коллекции могут содержать другие коллекции. Хотя документы коллекции могут быть произвольными, для более эффективного индексирования лучше объединять в коллекцию документы с похожей структурой</a:t>
            </a:r>
            <a:endParaRPr lang="en-US" b="0" dirty="0"/>
          </a:p>
          <a:p>
            <a:endParaRPr lang="en-US" b="0" dirty="0"/>
          </a:p>
          <a:p>
            <a:endParaRPr lang="ru-RU" b="0" dirty="0"/>
          </a:p>
        </p:txBody>
      </p:sp>
      <p:sp>
        <p:nvSpPr>
          <p:cNvPr id="4" name="Slide Number Placeholder 3"/>
          <p:cNvSpPr>
            <a:spLocks noGrp="1"/>
          </p:cNvSpPr>
          <p:nvPr>
            <p:ph type="sldNum" sz="quarter" idx="10"/>
          </p:nvPr>
        </p:nvSpPr>
        <p:spPr/>
        <p:txBody>
          <a:bodyPr/>
          <a:lstStyle/>
          <a:p>
            <a:fld id="{7AE90029-A909-AD4E-9775-A0D64990AD22}" type="slidenum">
              <a:rPr lang="en-US" smtClean="0"/>
              <a:t>12</a:t>
            </a:fld>
            <a:endParaRPr lang="en-US"/>
          </a:p>
        </p:txBody>
      </p:sp>
    </p:spTree>
    <p:extLst>
      <p:ext uri="{BB962C8B-B14F-4D97-AF65-F5344CB8AC3E}">
        <p14:creationId xmlns:p14="http://schemas.microsoft.com/office/powerpoint/2010/main" val="425421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At the</a:t>
            </a:r>
            <a:r>
              <a:rPr lang="en-US" b="0" baseline="0" dirty="0"/>
              <a:t> lowest level it both store data at the database</a:t>
            </a:r>
            <a:endParaRPr lang="en-US" b="0" dirty="0"/>
          </a:p>
        </p:txBody>
      </p:sp>
      <p:sp>
        <p:nvSpPr>
          <p:cNvPr id="4" name="Slide Number Placeholder 3"/>
          <p:cNvSpPr>
            <a:spLocks noGrp="1"/>
          </p:cNvSpPr>
          <p:nvPr>
            <p:ph type="sldNum" sz="quarter" idx="10"/>
          </p:nvPr>
        </p:nvSpPr>
        <p:spPr/>
        <p:txBody>
          <a:bodyPr/>
          <a:lstStyle/>
          <a:p>
            <a:fld id="{7AE90029-A909-AD4E-9775-A0D64990AD22}" type="slidenum">
              <a:rPr lang="en-US" smtClean="0"/>
              <a:t>13</a:t>
            </a:fld>
            <a:endParaRPr lang="en-US"/>
          </a:p>
        </p:txBody>
      </p:sp>
    </p:spTree>
    <p:extLst>
      <p:ext uri="{BB962C8B-B14F-4D97-AF65-F5344CB8AC3E}">
        <p14:creationId xmlns:p14="http://schemas.microsoft.com/office/powerpoint/2010/main" val="18350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JSON Spec</a:t>
            </a:r>
          </a:p>
          <a:p>
            <a:r>
              <a:rPr lang="en-US"/>
              <a:t>http://www.json.org/</a:t>
            </a:r>
          </a:p>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14</a:t>
            </a:fld>
            <a:endParaRPr lang="en-US"/>
          </a:p>
        </p:txBody>
      </p:sp>
    </p:spTree>
    <p:extLst>
      <p:ext uri="{BB962C8B-B14F-4D97-AF65-F5344CB8AC3E}">
        <p14:creationId xmlns:p14="http://schemas.microsoft.com/office/powerpoint/2010/main" val="1312023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JSON Spec</a:t>
            </a:r>
          </a:p>
          <a:p>
            <a:r>
              <a:rPr lang="en-US"/>
              <a:t>http://www.json.org/</a:t>
            </a:r>
          </a:p>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15</a:t>
            </a:fld>
            <a:endParaRPr lang="en-US"/>
          </a:p>
        </p:txBody>
      </p:sp>
    </p:spTree>
    <p:extLst>
      <p:ext uri="{BB962C8B-B14F-4D97-AF65-F5344CB8AC3E}">
        <p14:creationId xmlns:p14="http://schemas.microsoft.com/office/powerpoint/2010/main" val="3833831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JSON Spec</a:t>
            </a:r>
          </a:p>
          <a:p>
            <a:r>
              <a:rPr lang="en-US"/>
              <a:t>http://www.json.org/</a:t>
            </a:r>
          </a:p>
          <a:p>
            <a:endParaRPr lang="en-US"/>
          </a:p>
        </p:txBody>
      </p:sp>
      <p:sp>
        <p:nvSpPr>
          <p:cNvPr id="4" name="Slide Number Placeholder 3"/>
          <p:cNvSpPr>
            <a:spLocks noGrp="1"/>
          </p:cNvSpPr>
          <p:nvPr>
            <p:ph type="sldNum" sz="quarter" idx="10"/>
          </p:nvPr>
        </p:nvSpPr>
        <p:spPr/>
        <p:txBody>
          <a:bodyPr/>
          <a:lstStyle/>
          <a:p>
            <a:fld id="{7AE90029-A909-AD4E-9775-A0D64990AD22}" type="slidenum">
              <a:rPr lang="en-US" smtClean="0"/>
              <a:t>16</a:t>
            </a:fld>
            <a:endParaRPr lang="en-US"/>
          </a:p>
        </p:txBody>
      </p:sp>
    </p:spTree>
    <p:extLst>
      <p:ext uri="{BB962C8B-B14F-4D97-AF65-F5344CB8AC3E}">
        <p14:creationId xmlns:p14="http://schemas.microsoft.com/office/powerpoint/2010/main" val="1882177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17</a:t>
            </a:fld>
            <a:endParaRPr lang="en-US"/>
          </a:p>
        </p:txBody>
      </p:sp>
    </p:spTree>
    <p:extLst>
      <p:ext uri="{BB962C8B-B14F-4D97-AF65-F5344CB8AC3E}">
        <p14:creationId xmlns:p14="http://schemas.microsoft.com/office/powerpoint/2010/main" val="69451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ru-RU" b="1" dirty="0"/>
              <a:t>Хранилище «ключ-значение»</a:t>
            </a:r>
            <a:r>
              <a:rPr lang="ru-RU" dirty="0"/>
              <a:t> (</a:t>
            </a:r>
            <a:r>
              <a:rPr lang="ru-RU" dirty="0" err="1"/>
              <a:t>Berkeley</a:t>
            </a:r>
            <a:r>
              <a:rPr lang="ru-RU" dirty="0"/>
              <a:t> DB, </a:t>
            </a:r>
            <a:r>
              <a:rPr lang="ru-RU" dirty="0" err="1"/>
              <a:t>MemcacheDB</a:t>
            </a:r>
            <a:r>
              <a:rPr lang="ru-RU" dirty="0"/>
              <a:t>, </a:t>
            </a:r>
            <a:r>
              <a:rPr lang="ru-RU" dirty="0" err="1"/>
              <a:t>Redis</a:t>
            </a:r>
            <a:r>
              <a:rPr lang="ru-RU" dirty="0"/>
              <a:t>, </a:t>
            </a:r>
            <a:r>
              <a:rPr lang="ru-RU" dirty="0" err="1"/>
              <a:t>Riak</a:t>
            </a:r>
            <a:r>
              <a:rPr lang="ru-RU" dirty="0"/>
              <a:t>, </a:t>
            </a:r>
            <a:r>
              <a:rPr lang="ru-RU" dirty="0" err="1"/>
              <a:t>Amazon</a:t>
            </a:r>
            <a:r>
              <a:rPr lang="ru-RU" dirty="0"/>
              <a:t> </a:t>
            </a:r>
            <a:r>
              <a:rPr lang="ru-RU" dirty="0" err="1"/>
              <a:t>DynamoDB</a:t>
            </a:r>
            <a:r>
              <a:rPr lang="ru-RU" dirty="0"/>
              <a:t>)</a:t>
            </a:r>
          </a:p>
          <a:p>
            <a:endParaRPr lang="ru-RU" dirty="0"/>
          </a:p>
          <a:p>
            <a:r>
              <a:rPr lang="ru-RU" dirty="0"/>
              <a:t>Хранилище «ключ-значение» является простейшим хранилищем данных, использующим ключ для доступа к значению. Такие хранилища используются для хранения изображений, создания специализированных файловых систем, в качестве кэшей для объектов, а также в системах, спроектированных с прицелом на масштабируемость. </a:t>
            </a:r>
          </a:p>
          <a:p>
            <a:endParaRPr lang="ru-RU" dirty="0"/>
          </a:p>
          <a:p>
            <a:pPr marL="0" marR="0" indent="0" algn="l" defTabSz="342900" rtl="0" eaLnBrk="1" fontAlgn="auto" latinLnBrk="0" hangingPunct="1">
              <a:lnSpc>
                <a:spcPct val="100000"/>
              </a:lnSpc>
              <a:spcBef>
                <a:spcPts val="0"/>
              </a:spcBef>
              <a:spcAft>
                <a:spcPts val="0"/>
              </a:spcAft>
              <a:buClrTx/>
              <a:buSzTx/>
              <a:buFontTx/>
              <a:buNone/>
              <a:tabLst/>
              <a:defRPr/>
            </a:pPr>
            <a:r>
              <a:rPr lang="ru-RU" b="1" dirty="0"/>
              <a:t>Хранилище семейств колонок</a:t>
            </a:r>
            <a:r>
              <a:rPr lang="ru-RU" dirty="0"/>
              <a:t> (или </a:t>
            </a:r>
            <a:r>
              <a:rPr lang="ru-RU" dirty="0" err="1"/>
              <a:t>Bigtable</a:t>
            </a:r>
            <a:r>
              <a:rPr lang="ru-RU" dirty="0"/>
              <a:t>-подобные базы данных) </a:t>
            </a:r>
            <a:r>
              <a:rPr lang="ru-RU" dirty="0" err="1"/>
              <a:t>Apache</a:t>
            </a:r>
            <a:r>
              <a:rPr lang="ru-RU" dirty="0"/>
              <a:t> </a:t>
            </a:r>
            <a:r>
              <a:rPr lang="ru-RU" dirty="0" err="1"/>
              <a:t>HBase</a:t>
            </a:r>
            <a:r>
              <a:rPr lang="ru-RU" dirty="0"/>
              <a:t>, </a:t>
            </a:r>
            <a:r>
              <a:rPr lang="ru-RU" dirty="0" err="1"/>
              <a:t>Apache</a:t>
            </a:r>
            <a:r>
              <a:rPr lang="ru-RU" dirty="0"/>
              <a:t> </a:t>
            </a:r>
            <a:r>
              <a:rPr lang="ru-RU" dirty="0" err="1"/>
              <a:t>Cassandra</a:t>
            </a:r>
            <a:r>
              <a:rPr lang="ru-RU" dirty="0"/>
              <a:t>, </a:t>
            </a:r>
            <a:r>
              <a:rPr lang="ru-RU" dirty="0" err="1"/>
              <a:t>Hypertable</a:t>
            </a:r>
            <a:r>
              <a:rPr lang="ru-RU" dirty="0"/>
              <a:t>, </a:t>
            </a:r>
            <a:r>
              <a:rPr lang="ru-RU" dirty="0" err="1"/>
              <a:t>SimpleDB</a:t>
            </a:r>
            <a:r>
              <a:rPr lang="ru-RU" dirty="0"/>
              <a:t> (Amazon.com)</a:t>
            </a:r>
          </a:p>
          <a:p>
            <a:endParaRPr lang="ru-RU" dirty="0"/>
          </a:p>
          <a:p>
            <a:r>
              <a:rPr lang="ru-RU" dirty="0"/>
              <a:t> В этом хранилище данные хранятся в виде разреженной матрицы, строки и столбцы которой используются как ключи. Типичным применением этого вида СУБД является веб-индексирование, а также задачи, связанные с большими данными, с пониженными требованиями к согласованности данных. </a:t>
            </a:r>
          </a:p>
          <a:p>
            <a:endParaRPr lang="ru-RU" dirty="0"/>
          </a:p>
          <a:p>
            <a:r>
              <a:rPr lang="ru-RU" dirty="0"/>
              <a:t>Хранилища семейств колонок и документно-ориентированные хранилища имеют близкие сценарии использования: системы управления содержимым, блоги, регистрация событий. Использование отметок времени (</a:t>
            </a:r>
            <a:r>
              <a:rPr lang="ru-RU" dirty="0" err="1"/>
              <a:t>timestamp</a:t>
            </a:r>
            <a:r>
              <a:rPr lang="ru-RU" dirty="0"/>
              <a:t>) позволяет использовать этот вид хранилища для организации счётчиков, а также регистрации и обработки различных данных, связанных со временем</a:t>
            </a:r>
          </a:p>
          <a:p>
            <a:endParaRPr lang="ru-RU" dirty="0"/>
          </a:p>
          <a:p>
            <a:r>
              <a:rPr lang="ru-RU" dirty="0"/>
              <a:t>Хранилища семейств колонок (англ. </a:t>
            </a:r>
            <a:r>
              <a:rPr lang="ru-RU" dirty="0" err="1"/>
              <a:t>column</a:t>
            </a:r>
            <a:r>
              <a:rPr lang="ru-RU" dirty="0"/>
              <a:t> </a:t>
            </a:r>
            <a:r>
              <a:rPr lang="ru-RU" dirty="0" err="1"/>
              <a:t>family</a:t>
            </a:r>
            <a:r>
              <a:rPr lang="ru-RU" dirty="0"/>
              <a:t> </a:t>
            </a:r>
            <a:r>
              <a:rPr lang="ru-RU" dirty="0" err="1"/>
              <a:t>stores</a:t>
            </a:r>
            <a:r>
              <a:rPr lang="ru-RU" dirty="0"/>
              <a:t>) не следует путать с колоночными хранилищами (англ. </a:t>
            </a:r>
            <a:r>
              <a:rPr lang="ru-RU" dirty="0" err="1"/>
              <a:t>column</a:t>
            </a:r>
            <a:r>
              <a:rPr lang="ru-RU" dirty="0"/>
              <a:t> </a:t>
            </a:r>
            <a:r>
              <a:rPr lang="ru-RU" dirty="0" err="1"/>
              <a:t>stores</a:t>
            </a:r>
            <a:r>
              <a:rPr lang="ru-RU" dirty="0"/>
              <a:t>). Последние являются реляционными СУБД с раздельным хранением колонок (в отличие от более традиционного построчного хранения данных).</a:t>
            </a:r>
          </a:p>
          <a:p>
            <a:endParaRPr lang="ru-RU" dirty="0"/>
          </a:p>
          <a:p>
            <a:pPr marL="0" marR="0" indent="0" algn="l" defTabSz="342900" rtl="0" eaLnBrk="1" fontAlgn="auto" latinLnBrk="0" hangingPunct="1">
              <a:lnSpc>
                <a:spcPct val="100000"/>
              </a:lnSpc>
              <a:spcBef>
                <a:spcPts val="0"/>
              </a:spcBef>
              <a:spcAft>
                <a:spcPts val="0"/>
              </a:spcAft>
              <a:buClrTx/>
              <a:buSzTx/>
              <a:buFontTx/>
              <a:buNone/>
              <a:tabLst/>
              <a:defRPr/>
            </a:pPr>
            <a:r>
              <a:rPr lang="ru-RU" b="1" dirty="0" err="1"/>
              <a:t>Документо</a:t>
            </a:r>
            <a:r>
              <a:rPr lang="ru-RU" b="1" dirty="0"/>
              <a:t>-ориентированная СУБД </a:t>
            </a:r>
            <a:r>
              <a:rPr lang="ru-RU" dirty="0" err="1"/>
              <a:t>CouchDB</a:t>
            </a:r>
            <a:r>
              <a:rPr lang="ru-RU" dirty="0"/>
              <a:t>, </a:t>
            </a:r>
            <a:r>
              <a:rPr lang="ru-RU" dirty="0" err="1"/>
              <a:t>Couchbase</a:t>
            </a:r>
            <a:r>
              <a:rPr lang="ru-RU" dirty="0"/>
              <a:t>, </a:t>
            </a:r>
            <a:r>
              <a:rPr lang="ru-RU" dirty="0" err="1"/>
              <a:t>MarkLogic</a:t>
            </a:r>
            <a:r>
              <a:rPr lang="ru-RU" dirty="0"/>
              <a:t>, </a:t>
            </a:r>
            <a:r>
              <a:rPr lang="ru-RU" dirty="0" err="1"/>
              <a:t>MongoDB</a:t>
            </a:r>
            <a:r>
              <a:rPr lang="ru-RU" dirty="0"/>
              <a:t>, </a:t>
            </a:r>
            <a:r>
              <a:rPr lang="ru-RU" dirty="0" err="1"/>
              <a:t>eXist</a:t>
            </a:r>
            <a:r>
              <a:rPr lang="ru-RU" dirty="0"/>
              <a:t>, </a:t>
            </a:r>
            <a:r>
              <a:rPr lang="ru-RU" dirty="0" err="1"/>
              <a:t>Berkeley</a:t>
            </a:r>
            <a:r>
              <a:rPr lang="ru-RU" dirty="0"/>
              <a:t> DB XML</a:t>
            </a:r>
            <a:endParaRPr lang="ru-RU" b="1" dirty="0"/>
          </a:p>
          <a:p>
            <a:endParaRPr lang="ru-RU" dirty="0"/>
          </a:p>
          <a:p>
            <a:r>
              <a:rPr lang="ru-RU" dirty="0" err="1"/>
              <a:t>Документо</a:t>
            </a:r>
            <a:r>
              <a:rPr lang="ru-RU" dirty="0"/>
              <a:t>-ориентированные СУБД служат для хранения иерархических структур данных. Находят своё применение в системах управления содержимым, издательском деле, документальном поиске и т. п. </a:t>
            </a:r>
          </a:p>
          <a:p>
            <a:endParaRPr lang="ru-RU" dirty="0"/>
          </a:p>
          <a:p>
            <a:pPr marL="0" marR="0" indent="0" algn="l" defTabSz="342900" rtl="0" eaLnBrk="1" fontAlgn="auto" latinLnBrk="0" hangingPunct="1">
              <a:lnSpc>
                <a:spcPct val="100000"/>
              </a:lnSpc>
              <a:spcBef>
                <a:spcPts val="0"/>
              </a:spcBef>
              <a:spcAft>
                <a:spcPts val="0"/>
              </a:spcAft>
              <a:buClrTx/>
              <a:buSzTx/>
              <a:buFontTx/>
              <a:buNone/>
              <a:tabLst/>
              <a:defRPr/>
            </a:pPr>
            <a:r>
              <a:rPr lang="ru-RU" b="1" dirty="0"/>
              <a:t>Базы данных на основе графов </a:t>
            </a:r>
            <a:r>
              <a:rPr lang="ru-RU" dirty="0"/>
              <a:t>Neo4j, </a:t>
            </a:r>
            <a:r>
              <a:rPr lang="ru-RU" dirty="0" err="1"/>
              <a:t>OrientDB</a:t>
            </a:r>
            <a:r>
              <a:rPr lang="ru-RU" dirty="0"/>
              <a:t>, </a:t>
            </a:r>
            <a:r>
              <a:rPr lang="ru-RU" dirty="0" err="1"/>
              <a:t>AllegroGraph</a:t>
            </a:r>
            <a:r>
              <a:rPr lang="ru-RU" dirty="0"/>
              <a:t> (англ.)русск., </a:t>
            </a:r>
            <a:r>
              <a:rPr lang="ru-RU" dirty="0" err="1"/>
              <a:t>Blazegraph</a:t>
            </a:r>
            <a:r>
              <a:rPr lang="ru-RU" dirty="0"/>
              <a:t>[10](RDF-хранилище, ранее называлось </a:t>
            </a:r>
            <a:r>
              <a:rPr lang="ru-RU" dirty="0" err="1"/>
              <a:t>Bigdata</a:t>
            </a:r>
            <a:r>
              <a:rPr lang="ru-RU" dirty="0"/>
              <a:t>), </a:t>
            </a:r>
            <a:r>
              <a:rPr lang="ru-RU" dirty="0" err="1"/>
              <a:t>InfiniteGraph</a:t>
            </a:r>
            <a:r>
              <a:rPr lang="ru-RU" dirty="0"/>
              <a:t>, </a:t>
            </a:r>
            <a:r>
              <a:rPr lang="ru-RU" dirty="0" err="1"/>
              <a:t>FlockDB</a:t>
            </a:r>
            <a:r>
              <a:rPr lang="ru-RU" dirty="0"/>
              <a:t>, </a:t>
            </a:r>
            <a:r>
              <a:rPr lang="ru-RU" dirty="0" err="1"/>
              <a:t>Titan</a:t>
            </a:r>
            <a:endParaRPr lang="ru-RU" b="1" dirty="0"/>
          </a:p>
          <a:p>
            <a:endParaRPr lang="ru-RU" dirty="0"/>
          </a:p>
          <a:p>
            <a:r>
              <a:rPr lang="ru-RU" dirty="0" err="1"/>
              <a:t>Графовые</a:t>
            </a:r>
            <a:r>
              <a:rPr lang="ru-RU" dirty="0"/>
              <a:t> базы данных применяются для задач, в которых данные имеют большое количество связей, например, социальные сети, выявление мошенничества. </a:t>
            </a:r>
          </a:p>
          <a:p>
            <a:endParaRPr lang="ru-RU" dirty="0"/>
          </a:p>
          <a:p>
            <a:r>
              <a:rPr lang="ru-RU" dirty="0"/>
              <a:t>Так как рёбра графа материализованы (англ. </a:t>
            </a:r>
            <a:r>
              <a:rPr lang="ru-RU" dirty="0" err="1"/>
              <a:t>materialized</a:t>
            </a:r>
            <a:r>
              <a:rPr lang="ru-RU" dirty="0"/>
              <a:t>), то есть, являются хранимыми, обход графа не требует дополнительных вычислений (как JOIN в SQL), но для нахождения начальной вершины обхода требуется наличие индексов. </a:t>
            </a:r>
            <a:r>
              <a:rPr lang="ru-RU" dirty="0" err="1"/>
              <a:t>Графовые</a:t>
            </a:r>
            <a:r>
              <a:rPr lang="ru-RU" dirty="0"/>
              <a:t> базы данных как правило поддерживают ACID, а также имеют различные языки запросов, вроде </a:t>
            </a:r>
            <a:r>
              <a:rPr lang="ru-RU" dirty="0" err="1"/>
              <a:t>Gremlin</a:t>
            </a:r>
            <a:r>
              <a:rPr lang="ru-RU" dirty="0"/>
              <a:t> и </a:t>
            </a:r>
            <a:r>
              <a:rPr lang="ru-RU" dirty="0" err="1"/>
              <a:t>Cypher</a:t>
            </a:r>
            <a:r>
              <a:rPr lang="ru-RU" dirty="0"/>
              <a:t> </a:t>
            </a:r>
          </a:p>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18</a:t>
            </a:fld>
            <a:endParaRPr lang="en-US"/>
          </a:p>
        </p:txBody>
      </p:sp>
    </p:spTree>
    <p:extLst>
      <p:ext uri="{BB962C8B-B14F-4D97-AF65-F5344CB8AC3E}">
        <p14:creationId xmlns:p14="http://schemas.microsoft.com/office/powerpoint/2010/main" val="953987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1" dirty="0" err="1"/>
              <a:t>MongoDB</a:t>
            </a:r>
            <a:r>
              <a:rPr lang="ru-RU" dirty="0"/>
              <a:t> (от англ. </a:t>
            </a:r>
            <a:r>
              <a:rPr lang="ru-RU" dirty="0" err="1"/>
              <a:t>humongous</a:t>
            </a:r>
            <a:r>
              <a:rPr lang="ru-RU" dirty="0"/>
              <a:t> — огромный) — </a:t>
            </a:r>
            <a:r>
              <a:rPr lang="ru-RU" dirty="0" err="1"/>
              <a:t>документоориентированная</a:t>
            </a:r>
            <a:r>
              <a:rPr lang="ru-RU" dirty="0"/>
              <a:t> система управления базами данных (СУБД) с открытым исходным кодом, не требующая описания схемы таблиц.</a:t>
            </a:r>
            <a:r>
              <a:rPr lang="ru-RU" baseline="0" dirty="0"/>
              <a:t> </a:t>
            </a:r>
            <a:r>
              <a:rPr lang="en-US" baseline="0" dirty="0"/>
              <a:t>NoSQL.</a:t>
            </a:r>
            <a:endParaRPr lang="ru-RU" dirty="0"/>
          </a:p>
          <a:p>
            <a:endParaRPr lang="ru-RU" dirty="0"/>
          </a:p>
          <a:p>
            <a:r>
              <a:rPr lang="ru-RU" dirty="0"/>
              <a:t>Нет такого понятия, как «транзакция». Атомарность гарантируется только на уровне целого документа, то есть частичного обновления документа произойти не может.</a:t>
            </a:r>
          </a:p>
          <a:p>
            <a:r>
              <a:rPr lang="ru-RU" dirty="0"/>
              <a:t>Отсутствует понятие «изоляции». Любые данные, которые считываются одним клиентом, могут параллельно изменяться другим клиентом.</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54FEDC-CC53-AB4E-A01A-0AB9A10A46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6348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ru-RU" b="1" dirty="0" err="1"/>
              <a:t>Ad</a:t>
            </a:r>
            <a:r>
              <a:rPr lang="ru-RU" b="1" dirty="0"/>
              <a:t> </a:t>
            </a:r>
            <a:r>
              <a:rPr lang="ru-RU" b="1" dirty="0" err="1"/>
              <a:t>hoc</a:t>
            </a:r>
            <a:r>
              <a:rPr lang="ru-RU" b="1" dirty="0"/>
              <a:t> запросы</a:t>
            </a:r>
          </a:p>
          <a:p>
            <a:pPr algn="l"/>
            <a:r>
              <a:rPr lang="ru-RU" b="0" dirty="0"/>
              <a:t>Запросы могут возвращать конкретные поля документов и пользовательские </a:t>
            </a:r>
            <a:r>
              <a:rPr lang="ru-RU" b="0" dirty="0" err="1"/>
              <a:t>JavaScript</a:t>
            </a:r>
            <a:r>
              <a:rPr lang="ru-RU" b="0" dirty="0"/>
              <a:t>-функции. Поддерживается поиск по регулярным выражениям. Также можно настроить запрос на возвращение случайного набора результатов.</a:t>
            </a:r>
          </a:p>
          <a:p>
            <a:pPr algn="l"/>
            <a:r>
              <a:rPr lang="ru-RU" b="1" dirty="0"/>
              <a:t>Индексация</a:t>
            </a:r>
          </a:p>
          <a:p>
            <a:pPr algn="l"/>
            <a:r>
              <a:rPr lang="ru-RU" b="0" dirty="0"/>
              <a:t>В </a:t>
            </a:r>
            <a:r>
              <a:rPr lang="ru-RU" b="0" dirty="0" err="1"/>
              <a:t>MongoDB</a:t>
            </a:r>
            <a:r>
              <a:rPr lang="ru-RU" b="0" dirty="0"/>
              <a:t> имеется поддержка индексов.</a:t>
            </a:r>
          </a:p>
          <a:p>
            <a:pPr algn="l"/>
            <a:r>
              <a:rPr lang="ru-RU" b="1" dirty="0"/>
              <a:t>Репликация</a:t>
            </a:r>
          </a:p>
          <a:p>
            <a:pPr algn="l"/>
            <a:r>
              <a:rPr lang="ru-RU" b="0" dirty="0" err="1"/>
              <a:t>MongoDB</a:t>
            </a:r>
            <a:r>
              <a:rPr lang="ru-RU" b="0" dirty="0"/>
              <a:t> может работать с набором реплик. Набор реплик состоит из двух и более копий данных. Каждый экземпляр набора реплик может в любой момент выступать в роли основной или вспомогательной реплики. Все операции записи и чтения по умолчанию осуществляются с основной репликой. Вспомогательные реплики поддерживают в актуальном состоянии копии данных. В случае, когда основная реплика дает сбой, набор реплик проводит выбор, который из реплик должен стать основным. Второстепенные реплики могут дополнительно являться источником для операций чтения.</a:t>
            </a:r>
          </a:p>
          <a:p>
            <a:pPr algn="l"/>
            <a:r>
              <a:rPr lang="ru-RU" b="1" dirty="0"/>
              <a:t>Балансировка нагрузки</a:t>
            </a:r>
          </a:p>
          <a:p>
            <a:pPr algn="l"/>
            <a:r>
              <a:rPr lang="ru-RU" b="0" dirty="0" err="1"/>
              <a:t>MongoDB</a:t>
            </a:r>
            <a:r>
              <a:rPr lang="ru-RU" b="0" dirty="0"/>
              <a:t> масштабируется горизонтально используя </a:t>
            </a:r>
            <a:r>
              <a:rPr lang="ru-RU" b="0" dirty="0" err="1"/>
              <a:t>шардинг</a:t>
            </a:r>
            <a:r>
              <a:rPr lang="en-US" b="0" dirty="0"/>
              <a:t> (</a:t>
            </a:r>
            <a:r>
              <a:rPr lang="ru-RU" b="0" dirty="0"/>
              <a:t>разделение</a:t>
            </a:r>
            <a:r>
              <a:rPr lang="en-US" b="0" dirty="0"/>
              <a:t>)</a:t>
            </a:r>
            <a:r>
              <a:rPr lang="ru-RU" b="0" dirty="0"/>
              <a:t>. Пользователь выбирает ключ </a:t>
            </a:r>
            <a:r>
              <a:rPr lang="ru-RU" b="0" dirty="0" err="1"/>
              <a:t>шарда</a:t>
            </a:r>
            <a:r>
              <a:rPr lang="ru-RU" b="0" dirty="0"/>
              <a:t>, который определяет как данные в коллекции будут распределены. Данные разделятся на диапазоны (в зависимости от ключа </a:t>
            </a:r>
            <a:r>
              <a:rPr lang="ru-RU" b="0" dirty="0" err="1"/>
              <a:t>шарда</a:t>
            </a:r>
            <a:r>
              <a:rPr lang="ru-RU" b="0" dirty="0"/>
              <a:t>) и распределятся по </a:t>
            </a:r>
            <a:r>
              <a:rPr lang="ru-RU" b="0" dirty="0" err="1"/>
              <a:t>шардам</a:t>
            </a:r>
            <a:r>
              <a:rPr lang="ru-RU" b="0" dirty="0"/>
              <a:t>.</a:t>
            </a:r>
          </a:p>
          <a:p>
            <a:pPr algn="l"/>
            <a:r>
              <a:rPr lang="ru-RU" b="1" dirty="0"/>
              <a:t>Файловое хранилище</a:t>
            </a:r>
          </a:p>
          <a:p>
            <a:pPr algn="l"/>
            <a:r>
              <a:rPr lang="ru-RU" b="0" dirty="0" err="1"/>
              <a:t>MongoDB</a:t>
            </a:r>
            <a:r>
              <a:rPr lang="ru-RU" b="0" dirty="0"/>
              <a:t> может быть использован в качестве файлового хранилища с балансировкой нагрузки и репликацией данных.</a:t>
            </a:r>
          </a:p>
          <a:p>
            <a:pPr algn="l"/>
            <a:endParaRPr lang="ru-RU" b="0" dirty="0"/>
          </a:p>
          <a:p>
            <a:pPr algn="l"/>
            <a:r>
              <a:rPr lang="ru-RU" b="0" dirty="0"/>
              <a:t>Эта функция, названная </a:t>
            </a:r>
            <a:r>
              <a:rPr lang="ru-RU" b="0" dirty="0" err="1"/>
              <a:t>Grid</a:t>
            </a:r>
            <a:r>
              <a:rPr lang="ru-RU" b="0" dirty="0"/>
              <a:t> </a:t>
            </a:r>
            <a:r>
              <a:rPr lang="ru-RU" b="0" dirty="0" err="1"/>
              <a:t>File</a:t>
            </a:r>
            <a:r>
              <a:rPr lang="ru-RU" b="0" dirty="0"/>
              <a:t> </a:t>
            </a:r>
            <a:r>
              <a:rPr lang="ru-RU" b="0" dirty="0" err="1"/>
              <a:t>System</a:t>
            </a:r>
            <a:r>
              <a:rPr lang="ru-RU" b="0" dirty="0"/>
              <a:t>, поставляется вместе с драйверами </a:t>
            </a:r>
            <a:r>
              <a:rPr lang="ru-RU" b="0" dirty="0" err="1"/>
              <a:t>MongoDB</a:t>
            </a:r>
            <a:r>
              <a:rPr lang="ru-RU" b="0" dirty="0"/>
              <a:t>. </a:t>
            </a:r>
            <a:r>
              <a:rPr lang="ru-RU" b="0" dirty="0" err="1"/>
              <a:t>MongoDB</a:t>
            </a:r>
            <a:r>
              <a:rPr lang="ru-RU" b="0" dirty="0"/>
              <a:t> предлагает разработчикам функции для работы с файлами и их содержимым. </a:t>
            </a:r>
            <a:r>
              <a:rPr lang="ru-RU" b="0" dirty="0" err="1"/>
              <a:t>GridFS</a:t>
            </a:r>
            <a:r>
              <a:rPr lang="ru-RU" b="0" dirty="0"/>
              <a:t> используется в плагинах для NGINX и </a:t>
            </a:r>
            <a:r>
              <a:rPr lang="ru-RU" b="0" dirty="0" err="1"/>
              <a:t>lighttpd</a:t>
            </a:r>
            <a:r>
              <a:rPr lang="ru-RU" b="0" dirty="0"/>
              <a:t>. </a:t>
            </a:r>
            <a:r>
              <a:rPr lang="ru-RU" b="0" dirty="0" err="1"/>
              <a:t>GridFS</a:t>
            </a:r>
            <a:r>
              <a:rPr lang="ru-RU" b="0" dirty="0"/>
              <a:t> разделяет файл на части и хранит каждую часть как отдельный документ.</a:t>
            </a:r>
          </a:p>
          <a:p>
            <a:pPr algn="l"/>
            <a:r>
              <a:rPr lang="ru-RU" b="1" dirty="0"/>
              <a:t>Агрегация</a:t>
            </a:r>
          </a:p>
          <a:p>
            <a:pPr algn="l"/>
            <a:r>
              <a:rPr lang="ru-RU" b="0" dirty="0"/>
              <a:t>Может работать в соответствии с парадигмой </a:t>
            </a:r>
            <a:r>
              <a:rPr lang="ru-RU" b="0" dirty="0" err="1"/>
              <a:t>MapReduce</a:t>
            </a:r>
            <a:r>
              <a:rPr lang="ru-RU" b="0" dirty="0"/>
              <a:t>.</a:t>
            </a:r>
          </a:p>
          <a:p>
            <a:pPr algn="l"/>
            <a:endParaRPr lang="ru-RU" b="0" dirty="0"/>
          </a:p>
          <a:p>
            <a:pPr algn="l"/>
            <a:r>
              <a:rPr lang="ru-RU" b="0" dirty="0"/>
              <a:t>В </a:t>
            </a:r>
            <a:r>
              <a:rPr lang="ru-RU" b="0" dirty="0" err="1"/>
              <a:t>фреймворке</a:t>
            </a:r>
            <a:r>
              <a:rPr lang="ru-RU" b="0" dirty="0"/>
              <a:t> для агрегации есть аналог SQL-инструкции GROUP BY. Операторы агрегации могут быть связаны в конвейер подобно UNIX-</a:t>
            </a:r>
            <a:r>
              <a:rPr lang="ru-RU" b="0" dirty="0" err="1"/>
              <a:t>конвейрам</a:t>
            </a:r>
            <a:r>
              <a:rPr lang="ru-RU" b="0" dirty="0"/>
              <a:t>. Фреймворк так же имеет оператор $</a:t>
            </a:r>
            <a:r>
              <a:rPr lang="ru-RU" b="0" dirty="0" err="1"/>
              <a:t>lookup</a:t>
            </a:r>
            <a:r>
              <a:rPr lang="ru-RU" b="0" dirty="0"/>
              <a:t> для связки документов при выгрузке и статистические операции такие как среднеквадратическое отклонение.</a:t>
            </a:r>
          </a:p>
          <a:p>
            <a:pPr algn="l"/>
            <a:r>
              <a:rPr lang="ru-RU" b="1" dirty="0"/>
              <a:t>Исполнение </a:t>
            </a:r>
            <a:r>
              <a:rPr lang="ru-RU" b="1" dirty="0" err="1"/>
              <a:t>JavaScript</a:t>
            </a:r>
            <a:r>
              <a:rPr lang="ru-RU" b="1" dirty="0"/>
              <a:t> на стороне сервера</a:t>
            </a:r>
          </a:p>
          <a:p>
            <a:pPr algn="l"/>
            <a:r>
              <a:rPr lang="ru-RU" b="0" dirty="0" err="1"/>
              <a:t>JavaScript</a:t>
            </a:r>
            <a:r>
              <a:rPr lang="ru-RU" b="0" dirty="0"/>
              <a:t> может использоваться в запросах, функциях </a:t>
            </a:r>
            <a:r>
              <a:rPr lang="ru-RU" b="0" dirty="0" err="1"/>
              <a:t>аггрегации</a:t>
            </a:r>
            <a:r>
              <a:rPr lang="ru-RU" b="0" dirty="0"/>
              <a:t> (например в </a:t>
            </a:r>
            <a:r>
              <a:rPr lang="ru-RU" b="0" dirty="0" err="1"/>
              <a:t>MapReduce</a:t>
            </a:r>
            <a:r>
              <a:rPr lang="ru-RU" b="0" dirty="0"/>
              <a:t>) и отправлен базе для исполнения.</a:t>
            </a:r>
          </a:p>
          <a:p>
            <a:pPr algn="l"/>
            <a:r>
              <a:rPr lang="ru-RU" b="1" dirty="0"/>
              <a:t>Коллекции с фиксированным размером</a:t>
            </a:r>
          </a:p>
          <a:p>
            <a:pPr algn="l"/>
            <a:r>
              <a:rPr lang="ru-RU" b="0" dirty="0" err="1"/>
              <a:t>MongoDB</a:t>
            </a:r>
            <a:r>
              <a:rPr lang="ru-RU" b="0" dirty="0"/>
              <a:t> поддерживает коллекции с фиксированным размером. Такие коллекции сохраняют порядок вставки и по достижении заданного размера ведут себя как кольцевой буфер.</a:t>
            </a:r>
          </a:p>
        </p:txBody>
      </p:sp>
      <p:sp>
        <p:nvSpPr>
          <p:cNvPr id="4" name="Slide Number Placeholder 3"/>
          <p:cNvSpPr>
            <a:spLocks noGrp="1"/>
          </p:cNvSpPr>
          <p:nvPr>
            <p:ph type="sldNum" sz="quarter" idx="10"/>
          </p:nvPr>
        </p:nvSpPr>
        <p:spPr/>
        <p:txBody>
          <a:bodyPr/>
          <a:lstStyle/>
          <a:p>
            <a:fld id="{7AE90029-A909-AD4E-9775-A0D64990AD22}" type="slidenum">
              <a:rPr lang="en-US" smtClean="0"/>
              <a:t>20</a:t>
            </a:fld>
            <a:endParaRPr lang="en-US"/>
          </a:p>
        </p:txBody>
      </p:sp>
    </p:spTree>
    <p:extLst>
      <p:ext uri="{BB962C8B-B14F-4D97-AF65-F5344CB8AC3E}">
        <p14:creationId xmlns:p14="http://schemas.microsoft.com/office/powerpoint/2010/main" val="923452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54FEDC-CC53-AB4E-A01A-0AB9A10A46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0468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2007</a:t>
            </a:r>
          </a:p>
          <a:p>
            <a:r>
              <a:rPr lang="en-US" dirty="0"/>
              <a:t>Began</a:t>
            </a:r>
            <a:r>
              <a:rPr lang="en-US" baseline="0" dirty="0"/>
              <a:t> developing MongoDB as part of their stack</a:t>
            </a:r>
          </a:p>
          <a:p>
            <a:endParaRPr lang="en-US" baseline="0" dirty="0"/>
          </a:p>
          <a:p>
            <a:r>
              <a:rPr lang="en-US" b="1" baseline="0" dirty="0"/>
              <a:t>2009</a:t>
            </a:r>
          </a:p>
          <a:p>
            <a:r>
              <a:rPr lang="en-US" baseline="0" dirty="0"/>
              <a:t>Open-sourced MongoDB</a:t>
            </a:r>
          </a:p>
          <a:p>
            <a:endParaRPr lang="en-US" baseline="0" dirty="0"/>
          </a:p>
          <a:p>
            <a:r>
              <a:rPr lang="ru-RU" b="1" baseline="0" dirty="0"/>
              <a:t>2012</a:t>
            </a:r>
            <a:r>
              <a:rPr lang="ru-RU" baseline="0" dirty="0"/>
              <a:t> года компания-разработчик </a:t>
            </a:r>
            <a:r>
              <a:rPr lang="ru-RU" baseline="0" dirty="0" err="1"/>
              <a:t>MongoDB</a:t>
            </a:r>
            <a:r>
              <a:rPr lang="ru-RU" baseline="0" dirty="0"/>
              <a:t> 10gen[</a:t>
            </a:r>
            <a:r>
              <a:rPr lang="ru-RU" baseline="0" dirty="0" err="1"/>
              <a:t>en</a:t>
            </a:r>
            <a:r>
              <a:rPr lang="ru-RU" baseline="0" dirty="0"/>
              <a:t>] начала длительное сотрудничество с корпорацией </a:t>
            </a:r>
            <a:r>
              <a:rPr lang="ru-RU" baseline="0" dirty="0" err="1"/>
              <a:t>Microsoft</a:t>
            </a:r>
            <a:r>
              <a:rPr lang="ru-RU" baseline="0" dirty="0"/>
              <a:t>, предоставив </a:t>
            </a:r>
            <a:r>
              <a:rPr lang="ru-RU" baseline="0" dirty="0" err="1"/>
              <a:t>MongoDB</a:t>
            </a:r>
            <a:r>
              <a:rPr lang="ru-RU" baseline="0" dirty="0"/>
              <a:t> её облаку </a:t>
            </a:r>
            <a:r>
              <a:rPr lang="ru-RU" baseline="0" dirty="0" err="1"/>
              <a:t>Microsoft</a:t>
            </a:r>
            <a:r>
              <a:rPr lang="ru-RU" baseline="0" dirty="0"/>
              <a:t> </a:t>
            </a:r>
            <a:r>
              <a:rPr lang="ru-RU" baseline="0" dirty="0" err="1"/>
              <a:t>Azure</a:t>
            </a:r>
            <a:r>
              <a:rPr lang="ru-RU" baseline="0" dirty="0"/>
              <a:t>. В </a:t>
            </a:r>
            <a:endParaRPr lang="en-US" baseline="0" dirty="0"/>
          </a:p>
          <a:p>
            <a:r>
              <a:rPr lang="en-US" b="1" baseline="0" dirty="0"/>
              <a:t>2013</a:t>
            </a:r>
          </a:p>
          <a:p>
            <a:r>
              <a:rPr lang="en-US" baseline="0" dirty="0"/>
              <a:t>10gen =&gt; renamed to MongoDB</a:t>
            </a:r>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21</a:t>
            </a:fld>
            <a:endParaRPr lang="en-US"/>
          </a:p>
        </p:txBody>
      </p:sp>
    </p:spTree>
    <p:extLst>
      <p:ext uri="{BB962C8B-B14F-4D97-AF65-F5344CB8AC3E}">
        <p14:creationId xmlns:p14="http://schemas.microsoft.com/office/powerpoint/2010/main" val="2100664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7AE90029-A909-AD4E-9775-A0D64990AD22}" type="slidenum">
              <a:rPr lang="en-US" smtClean="0"/>
              <a:t>22</a:t>
            </a:fld>
            <a:endParaRPr lang="en-US"/>
          </a:p>
        </p:txBody>
      </p:sp>
    </p:spTree>
    <p:extLst>
      <p:ext uri="{BB962C8B-B14F-4D97-AF65-F5344CB8AC3E}">
        <p14:creationId xmlns:p14="http://schemas.microsoft.com/office/powerpoint/2010/main" val="104736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23</a:t>
            </a:fld>
            <a:endParaRPr lang="en-US"/>
          </a:p>
        </p:txBody>
      </p:sp>
    </p:spTree>
    <p:extLst>
      <p:ext uri="{BB962C8B-B14F-4D97-AF65-F5344CB8AC3E}">
        <p14:creationId xmlns:p14="http://schemas.microsoft.com/office/powerpoint/2010/main" val="1146769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СУБД управляет наборами JSON-подобных документов, хранимых в двоичном виде в формате BSON. Хранение и поиск файлов в </a:t>
            </a:r>
            <a:r>
              <a:rPr lang="ru-RU" dirty="0" err="1"/>
              <a:t>MongoDB</a:t>
            </a:r>
            <a:r>
              <a:rPr lang="ru-RU" dirty="0"/>
              <a:t> происходит благодаря вызовам протокола </a:t>
            </a:r>
            <a:r>
              <a:rPr lang="ru-RU" dirty="0" err="1"/>
              <a:t>GridFS</a:t>
            </a:r>
            <a:r>
              <a:rPr lang="ru-RU" dirty="0"/>
              <a:t>. Подобно другим </a:t>
            </a:r>
            <a:r>
              <a:rPr lang="ru-RU" dirty="0" err="1"/>
              <a:t>документоориентированным</a:t>
            </a:r>
            <a:r>
              <a:rPr lang="ru-RU" dirty="0"/>
              <a:t> СУБД (</a:t>
            </a:r>
            <a:r>
              <a:rPr lang="ru-RU" dirty="0" err="1"/>
              <a:t>CouchDB</a:t>
            </a:r>
            <a:r>
              <a:rPr lang="ru-RU" dirty="0"/>
              <a:t> и др.), </a:t>
            </a:r>
            <a:r>
              <a:rPr lang="ru-RU" dirty="0" err="1"/>
              <a:t>MongoDB</a:t>
            </a:r>
            <a:r>
              <a:rPr lang="ru-RU" dirty="0"/>
              <a:t> не является реляционной СУБД. </a:t>
            </a:r>
            <a:endParaRPr lang="en-US" dirty="0"/>
          </a:p>
          <a:p>
            <a:endParaRPr lang="ru-RU" dirty="0"/>
          </a:p>
          <a:p>
            <a:r>
              <a:rPr lang="ru-RU" dirty="0"/>
              <a:t>В </a:t>
            </a:r>
            <a:r>
              <a:rPr lang="ru-RU" dirty="0" err="1"/>
              <a:t>MongoDB</a:t>
            </a:r>
            <a:r>
              <a:rPr lang="ru-RU" dirty="0"/>
              <a:t> реализована асинхронная репликация в конфигурации «ведущий — ведомый» (англ. </a:t>
            </a:r>
            <a:r>
              <a:rPr lang="ru-RU" dirty="0" err="1"/>
              <a:t>master</a:t>
            </a:r>
            <a:r>
              <a:rPr lang="ru-RU" dirty="0"/>
              <a:t> — </a:t>
            </a:r>
            <a:r>
              <a:rPr lang="ru-RU" dirty="0" err="1"/>
              <a:t>slave</a:t>
            </a:r>
            <a:r>
              <a:rPr lang="ru-RU" dirty="0"/>
              <a:t>), основанная на передаче журнала изменений с ведущего узла на ведомые. Поддерживается автоматическое восстановление в случае выхода из строя ведущего узла. Серверы с запущенным процессом </a:t>
            </a:r>
            <a:r>
              <a:rPr lang="ru-RU" dirty="0" err="1"/>
              <a:t>mongod</a:t>
            </a:r>
            <a:r>
              <a:rPr lang="ru-RU" dirty="0"/>
              <a:t> должны образовать кворум, чтобы произошло автоматическое определение нового ведущего узла. Таким образом, если не используется специальный процесс-арбитр (процесс </a:t>
            </a:r>
            <a:r>
              <a:rPr lang="ru-RU" dirty="0" err="1"/>
              <a:t>mongod</a:t>
            </a:r>
            <a:r>
              <a:rPr lang="ru-RU" dirty="0"/>
              <a:t>, только участвующий в установке кворума, но не хранящий никаких данных), количество запущенных реплик должно быть нечётным.</a:t>
            </a:r>
          </a:p>
          <a:p>
            <a:endParaRPr lang="en-US" b="1" dirty="0"/>
          </a:p>
          <a:p>
            <a:r>
              <a:rPr lang="ru-RU" b="0" dirty="0"/>
              <a:t>BSON (англ. </a:t>
            </a:r>
            <a:r>
              <a:rPr lang="ru-RU" b="0" dirty="0" err="1"/>
              <a:t>Binary</a:t>
            </a:r>
            <a:r>
              <a:rPr lang="ru-RU" b="0" dirty="0"/>
              <a:t> </a:t>
            </a:r>
            <a:r>
              <a:rPr lang="ru-RU" b="0" dirty="0" err="1"/>
              <a:t>JavaScript</a:t>
            </a:r>
            <a:r>
              <a:rPr lang="ru-RU" b="0" dirty="0"/>
              <a:t> </a:t>
            </a:r>
            <a:r>
              <a:rPr lang="ru-RU" b="0" dirty="0" err="1"/>
              <a:t>Object</a:t>
            </a:r>
            <a:r>
              <a:rPr lang="ru-RU" b="0" dirty="0"/>
              <a:t> </a:t>
            </a:r>
            <a:r>
              <a:rPr lang="ru-RU" b="0" dirty="0" err="1"/>
              <a:t>Notation</a:t>
            </a:r>
            <a:r>
              <a:rPr lang="ru-RU" b="0" dirty="0"/>
              <a:t>) — формат электронного обмена цифровыми данными, основанный на </a:t>
            </a:r>
            <a:r>
              <a:rPr lang="ru-RU" b="0" dirty="0" err="1"/>
              <a:t>JavaScript</a:t>
            </a:r>
            <a:r>
              <a:rPr lang="ru-RU" b="0" dirty="0"/>
              <a:t>, бинарная форма представления простых структур данных и ассоциативных массивов (которые в контексте обмена называют объектами или документами). Является надмножеством JSON, включая дополнительно регулярные выражения, двоичные данные и даты</a:t>
            </a:r>
            <a:endParaRPr lang="en-US" b="0" dirty="0"/>
          </a:p>
          <a:p>
            <a:endParaRPr lang="ru-RU" b="0" dirty="0"/>
          </a:p>
          <a:p>
            <a:pPr marL="0" marR="0" indent="0" algn="l" defTabSz="342900" rtl="0" eaLnBrk="1" fontAlgn="auto" latinLnBrk="0" hangingPunct="1">
              <a:lnSpc>
                <a:spcPct val="100000"/>
              </a:lnSpc>
              <a:spcBef>
                <a:spcPts val="0"/>
              </a:spcBef>
              <a:spcAft>
                <a:spcPts val="0"/>
              </a:spcAft>
              <a:buClrTx/>
              <a:buSzTx/>
              <a:buFontTx/>
              <a:buNone/>
              <a:tabLst/>
              <a:defRPr/>
            </a:pPr>
            <a:r>
              <a:rPr lang="ru-RU" b="0" dirty="0"/>
              <a:t>BSON-документы (объекты) состоят из сортированных списков элементов. Каждый элемент состоит из имени поля, типа и значения. Имена полей — это строки. Типы включают </a:t>
            </a:r>
            <a:r>
              <a:rPr lang="en-US" b="0" dirty="0"/>
              <a:t>string,</a:t>
            </a:r>
            <a:r>
              <a:rPr lang="en-US" b="0" baseline="0" dirty="0"/>
              <a:t> </a:t>
            </a:r>
            <a:r>
              <a:rPr lang="en-US" b="0" baseline="0" dirty="0" err="1"/>
              <a:t>int</a:t>
            </a:r>
            <a:r>
              <a:rPr lang="en-US" b="0" baseline="0" dirty="0"/>
              <a:t>, </a:t>
            </a:r>
            <a:r>
              <a:rPr lang="en-US" sz="900" b="0" i="0" u="none" strike="noStrike" kern="1200" baseline="0" dirty="0">
                <a:solidFill>
                  <a:schemeClr val="tx1"/>
                </a:solidFill>
                <a:latin typeface="+mn-lt"/>
                <a:ea typeface="+mn-ea"/>
                <a:cs typeface="+mn-cs"/>
              </a:rPr>
              <a:t>byte[] </a:t>
            </a:r>
            <a:r>
              <a:rPr lang="ru-RU" sz="900" b="0" i="0" u="none" strike="noStrike" baseline="0" dirty="0"/>
              <a:t>массив байтов (бинарные данные)</a:t>
            </a:r>
          </a:p>
          <a:p>
            <a:pPr marL="0" marR="0" indent="0" algn="l" defTabSz="342900" rtl="0" eaLnBrk="1" fontAlgn="auto" latinLnBrk="0" hangingPunct="1">
              <a:lnSpc>
                <a:spcPct val="100000"/>
              </a:lnSpc>
              <a:spcBef>
                <a:spcPts val="0"/>
              </a:spcBef>
              <a:spcAft>
                <a:spcPts val="0"/>
              </a:spcAft>
              <a:buClrTx/>
              <a:buSzTx/>
              <a:buFontTx/>
              <a:buNone/>
              <a:tabLst/>
              <a:defRPr/>
            </a:pPr>
            <a:endParaRPr lang="ru-RU" b="0" dirty="0"/>
          </a:p>
          <a:p>
            <a:endParaRPr lang="en-US" b="0" dirty="0"/>
          </a:p>
          <a:p>
            <a:r>
              <a:rPr lang="ru-RU" b="0" dirty="0"/>
              <a:t>В сравнении с JSON, BSON спроектирован и для эффективного в отношении занимающего дискового пространства хранения данных, и скорости сканирования. Большие элементы в документе BSON имеют префикс с собственной длиной для облегчения сканирования.</a:t>
            </a:r>
          </a:p>
          <a:p>
            <a:endParaRPr lang="ru-RU" b="0" dirty="0"/>
          </a:p>
          <a:p>
            <a:r>
              <a:rPr lang="ru-RU" b="0" dirty="0"/>
              <a:t>BSON во многом аналогичен </a:t>
            </a:r>
            <a:r>
              <a:rPr lang="ru-RU" b="0" dirty="0" err="1"/>
              <a:t>Protocol</a:t>
            </a:r>
            <a:r>
              <a:rPr lang="ru-RU" b="0" dirty="0"/>
              <a:t> </a:t>
            </a:r>
            <a:r>
              <a:rPr lang="ru-RU" b="0" dirty="0" err="1"/>
              <a:t>Buffers</a:t>
            </a:r>
            <a:r>
              <a:rPr lang="ru-RU" b="0" dirty="0"/>
              <a:t> — реализации языково- и </a:t>
            </a:r>
            <a:r>
              <a:rPr lang="ru-RU" b="0" dirty="0" err="1"/>
              <a:t>платформно</a:t>
            </a:r>
            <a:r>
              <a:rPr lang="ru-RU" b="0" dirty="0"/>
              <a:t>-независимого формата для обмена данными, но BSON является более свободным от схемы данных. Тем самым, </a:t>
            </a:r>
            <a:r>
              <a:rPr lang="ru-RU" b="0" dirty="0" err="1"/>
              <a:t>бо́льшая</a:t>
            </a:r>
            <a:r>
              <a:rPr lang="ru-RU" b="0" dirty="0"/>
              <a:t> гибкость BSON уменьшает преимущества в производительности в случае, когда схема определена</a:t>
            </a:r>
          </a:p>
          <a:p>
            <a:endParaRPr lang="en-US" b="0" dirty="0"/>
          </a:p>
          <a:p>
            <a:endParaRPr lang="en-US" b="1" dirty="0"/>
          </a:p>
          <a:p>
            <a:r>
              <a:rPr lang="en-US" b="1" dirty="0"/>
              <a:t>BSON Spec</a:t>
            </a:r>
          </a:p>
          <a:p>
            <a:r>
              <a:rPr lang="en-US" dirty="0"/>
              <a:t>http://bsonspec.org/</a:t>
            </a:r>
          </a:p>
          <a:p>
            <a:endParaRPr lang="en-US" dirty="0"/>
          </a:p>
          <a:p>
            <a:r>
              <a:rPr lang="en-US" dirty="0"/>
              <a:t>Short for Bin­ary JSON, is a bin­ary-en­coded seri­al­iz­a­tion of JSON-like doc­u­ments. Like JSON, BSON sup­ports the em­bed­ding of doc­u­ments and ar­rays with­in oth­er doc­u­ments and ar­rays. BSON also con­tains ex­ten­sions that al­low rep­res­ent­a­tion of data types that are not part of the JSON spec. For ex­ample, BSON has a Date type and a </a:t>
            </a:r>
            <a:r>
              <a:rPr lang="en-US" dirty="0" err="1"/>
              <a:t>BinData</a:t>
            </a:r>
            <a:r>
              <a:rPr lang="en-US" dirty="0"/>
              <a:t> type.</a:t>
            </a:r>
          </a:p>
          <a:p>
            <a:endParaRPr lang="en-US" dirty="0"/>
          </a:p>
          <a:p>
            <a:r>
              <a:rPr lang="en-US" dirty="0"/>
              <a:t>BSON was de­signed to have the fol­low­ing three char­ac­ter­ist­ics:</a:t>
            </a:r>
            <a:endParaRPr lang="ru-RU" dirty="0"/>
          </a:p>
          <a:p>
            <a:endParaRPr lang="ru-RU" dirty="0"/>
          </a:p>
          <a:p>
            <a:r>
              <a:rPr lang="en-US" b="1" dirty="0"/>
              <a:t>Lightweight</a:t>
            </a:r>
            <a:endParaRPr lang="ru-RU" b="1" dirty="0"/>
          </a:p>
          <a:p>
            <a:r>
              <a:rPr lang="en-US" dirty="0"/>
              <a:t>Keep­ing spa­tial over­head to a min­im­um is im­port­ant for any data rep­res­ent­a­tion format, es­pe­cially when used over the net­work.</a:t>
            </a:r>
            <a:endParaRPr lang="ru-RU" dirty="0"/>
          </a:p>
          <a:p>
            <a:endParaRPr lang="ru-RU" dirty="0"/>
          </a:p>
          <a:p>
            <a:r>
              <a:rPr lang="en-US" b="1" dirty="0"/>
              <a:t>Traversable</a:t>
            </a:r>
            <a:endParaRPr lang="ru-RU" b="1" dirty="0"/>
          </a:p>
          <a:p>
            <a:r>
              <a:rPr lang="en-US" dirty="0"/>
              <a:t>BSON is de­signed to be tra­versed eas­ily. This is a vi­tal prop­erty in its role as the primary data rep­res­ent­a­tion for Mon­goDB. (writing,</a:t>
            </a:r>
            <a:r>
              <a:rPr lang="en-US" baseline="0" dirty="0"/>
              <a:t> reading, indexing </a:t>
            </a:r>
            <a:r>
              <a:rPr lang="en-US" baseline="0" dirty="0" err="1"/>
              <a:t>mongodb</a:t>
            </a:r>
            <a:r>
              <a:rPr lang="en-US" baseline="0" dirty="0"/>
              <a:t> documents)</a:t>
            </a:r>
            <a:endParaRPr lang="ru-RU" dirty="0"/>
          </a:p>
          <a:p>
            <a:endParaRPr lang="ru-RU" dirty="0"/>
          </a:p>
          <a:p>
            <a:r>
              <a:rPr lang="en-US" b="1" dirty="0"/>
              <a:t>Efficient</a:t>
            </a:r>
            <a:endParaRPr lang="ru-RU" b="1" dirty="0"/>
          </a:p>
          <a:p>
            <a:r>
              <a:rPr lang="en-US" dirty="0"/>
              <a:t>En­cod­ing data to BSON and de­cod­ing from BSON can be per­formed very quickly in most lan­guages due to the use of C data types.</a:t>
            </a:r>
          </a:p>
        </p:txBody>
      </p:sp>
      <p:sp>
        <p:nvSpPr>
          <p:cNvPr id="4" name="Slide Number Placeholder 3"/>
          <p:cNvSpPr>
            <a:spLocks noGrp="1"/>
          </p:cNvSpPr>
          <p:nvPr>
            <p:ph type="sldNum" sz="quarter" idx="10"/>
          </p:nvPr>
        </p:nvSpPr>
        <p:spPr/>
        <p:txBody>
          <a:bodyPr/>
          <a:lstStyle/>
          <a:p>
            <a:fld id="{7AE90029-A909-AD4E-9775-A0D64990AD22}" type="slidenum">
              <a:rPr lang="en-US" smtClean="0"/>
              <a:t>24</a:t>
            </a:fld>
            <a:endParaRPr lang="en-US"/>
          </a:p>
        </p:txBody>
      </p:sp>
    </p:spTree>
    <p:extLst>
      <p:ext uri="{BB962C8B-B14F-4D97-AF65-F5344CB8AC3E}">
        <p14:creationId xmlns:p14="http://schemas.microsoft.com/office/powerpoint/2010/main" val="1979243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800" b="0" i="0" dirty="0" err="1">
                <a:solidFill>
                  <a:srgbClr val="222222"/>
                </a:solidFill>
                <a:effectLst/>
                <a:latin typeface="segoe-ui_normal"/>
              </a:rPr>
              <a:t>Одноранговая</a:t>
            </a:r>
            <a:r>
              <a:rPr lang="ru-RU" sz="800" b="0" i="0" dirty="0">
                <a:solidFill>
                  <a:srgbClr val="222222"/>
                </a:solidFill>
                <a:effectLst/>
                <a:latin typeface="segoe-ui_normal"/>
              </a:rPr>
              <a:t> репликация поддерживает масштабируемые и отказоустойчивые решения, сохраняя копии данных на нескольких экземплярах сервера, которые также называются </a:t>
            </a:r>
            <a:r>
              <a:rPr lang="ru-RU" sz="800" b="0" i="1" dirty="0">
                <a:solidFill>
                  <a:srgbClr val="222222"/>
                </a:solidFill>
                <a:effectLst/>
                <a:latin typeface="segoe-ui_normal"/>
              </a:rPr>
              <a:t>узлами</a:t>
            </a:r>
            <a:r>
              <a:rPr lang="ru-RU" sz="800" b="0" i="0" dirty="0">
                <a:solidFill>
                  <a:srgbClr val="222222"/>
                </a:solidFill>
                <a:effectLst/>
                <a:latin typeface="segoe-ui_normal"/>
              </a:rPr>
              <a:t>.</a:t>
            </a:r>
            <a:endParaRPr lang="en-US" sz="8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4998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3089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E90029-A909-AD4E-9775-A0D64990AD22}" type="slidenum">
              <a:rPr lang="en-US" smtClean="0"/>
              <a:t>27</a:t>
            </a:fld>
            <a:endParaRPr lang="en-US"/>
          </a:p>
        </p:txBody>
      </p:sp>
    </p:spTree>
    <p:extLst>
      <p:ext uri="{BB962C8B-B14F-4D97-AF65-F5344CB8AC3E}">
        <p14:creationId xmlns:p14="http://schemas.microsoft.com/office/powerpoint/2010/main" val="327969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fld id="{7AE90029-A909-AD4E-9775-A0D64990AD22}" type="slidenum">
              <a:rPr lang="en-US" smtClean="0"/>
              <a:t>28</a:t>
            </a:fld>
            <a:endParaRPr lang="en-US"/>
          </a:p>
        </p:txBody>
      </p:sp>
    </p:spTree>
    <p:extLst>
      <p:ext uri="{BB962C8B-B14F-4D97-AF65-F5344CB8AC3E}">
        <p14:creationId xmlns:p14="http://schemas.microsoft.com/office/powerpoint/2010/main" val="1941365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fld id="{7AE90029-A909-AD4E-9775-A0D64990AD22}" type="slidenum">
              <a:rPr lang="en-US" smtClean="0"/>
              <a:t>29</a:t>
            </a:fld>
            <a:endParaRPr lang="en-US"/>
          </a:p>
        </p:txBody>
      </p:sp>
    </p:spTree>
    <p:extLst>
      <p:ext uri="{BB962C8B-B14F-4D97-AF65-F5344CB8AC3E}">
        <p14:creationId xmlns:p14="http://schemas.microsoft.com/office/powerpoint/2010/main" val="6446191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mn-lt"/>
                <a:ea typeface="+mn-ea"/>
                <a:cs typeface="+mn-cs"/>
              </a:rPr>
              <a:t>Test – default mongo</a:t>
            </a:r>
            <a:r>
              <a:rPr lang="en-US" sz="900" b="0" kern="1200" baseline="0" dirty="0">
                <a:solidFill>
                  <a:schemeClr val="tx1"/>
                </a:solidFill>
                <a:effectLst/>
                <a:latin typeface="+mn-lt"/>
                <a:ea typeface="+mn-ea"/>
                <a:cs typeface="+mn-cs"/>
              </a:rPr>
              <a:t> DB. It creates automatically</a:t>
            </a:r>
            <a:endParaRPr lang="en-US" sz="9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AE90029-A909-AD4E-9775-A0D64990AD22}" type="slidenum">
              <a:rPr lang="en-US" smtClean="0"/>
              <a:t>30</a:t>
            </a:fld>
            <a:endParaRPr lang="en-US"/>
          </a:p>
        </p:txBody>
      </p:sp>
    </p:spTree>
    <p:extLst>
      <p:ext uri="{BB962C8B-B14F-4D97-AF65-F5344CB8AC3E}">
        <p14:creationId xmlns:p14="http://schemas.microsoft.com/office/powerpoint/2010/main" val="1679949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54FEDC-CC53-AB4E-A01A-0AB9A10A46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9550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fld id="{7AE90029-A909-AD4E-9775-A0D64990AD22}" type="slidenum">
              <a:rPr lang="en-US" smtClean="0"/>
              <a:t>31</a:t>
            </a:fld>
            <a:endParaRPr lang="en-US"/>
          </a:p>
        </p:txBody>
      </p:sp>
    </p:spTree>
    <p:extLst>
      <p:ext uri="{BB962C8B-B14F-4D97-AF65-F5344CB8AC3E}">
        <p14:creationId xmlns:p14="http://schemas.microsoft.com/office/powerpoint/2010/main" val="3260971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mn-lt"/>
                <a:ea typeface="+mn-ea"/>
                <a:cs typeface="+mn-cs"/>
              </a:rPr>
              <a:t>Test – default mongo</a:t>
            </a:r>
            <a:r>
              <a:rPr lang="en-US" sz="900" b="0" kern="1200" baseline="0" dirty="0">
                <a:solidFill>
                  <a:schemeClr val="tx1"/>
                </a:solidFill>
                <a:effectLst/>
                <a:latin typeface="+mn-lt"/>
                <a:ea typeface="+mn-ea"/>
                <a:cs typeface="+mn-cs"/>
              </a:rPr>
              <a:t> DB. It creates automatically</a:t>
            </a:r>
            <a:endParaRPr lang="en-US" sz="9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AE90029-A909-AD4E-9775-A0D64990AD22}" type="slidenum">
              <a:rPr lang="en-US" smtClean="0"/>
              <a:t>32</a:t>
            </a:fld>
            <a:endParaRPr lang="en-US"/>
          </a:p>
        </p:txBody>
      </p:sp>
    </p:spTree>
    <p:extLst>
      <p:ext uri="{BB962C8B-B14F-4D97-AF65-F5344CB8AC3E}">
        <p14:creationId xmlns:p14="http://schemas.microsoft.com/office/powerpoint/2010/main" val="6373947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fld id="{7AE90029-A909-AD4E-9775-A0D64990AD22}" type="slidenum">
              <a:rPr lang="en-US" smtClean="0"/>
              <a:t>33</a:t>
            </a:fld>
            <a:endParaRPr lang="en-US"/>
          </a:p>
        </p:txBody>
      </p:sp>
    </p:spTree>
    <p:extLst>
      <p:ext uri="{BB962C8B-B14F-4D97-AF65-F5344CB8AC3E}">
        <p14:creationId xmlns:p14="http://schemas.microsoft.com/office/powerpoint/2010/main" val="35526005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fld id="{7AE90029-A909-AD4E-9775-A0D64990AD22}" type="slidenum">
              <a:rPr lang="en-US" smtClean="0"/>
              <a:t>34</a:t>
            </a:fld>
            <a:endParaRPr lang="en-US"/>
          </a:p>
        </p:txBody>
      </p:sp>
    </p:spTree>
    <p:extLst>
      <p:ext uri="{BB962C8B-B14F-4D97-AF65-F5344CB8AC3E}">
        <p14:creationId xmlns:p14="http://schemas.microsoft.com/office/powerpoint/2010/main" val="2109040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fld id="{7AE90029-A909-AD4E-9775-A0D64990AD22}" type="slidenum">
              <a:rPr lang="en-US" smtClean="0"/>
              <a:t>35</a:t>
            </a:fld>
            <a:endParaRPr lang="en-US"/>
          </a:p>
        </p:txBody>
      </p:sp>
    </p:spTree>
    <p:extLst>
      <p:ext uri="{BB962C8B-B14F-4D97-AF65-F5344CB8AC3E}">
        <p14:creationId xmlns:p14="http://schemas.microsoft.com/office/powerpoint/2010/main" val="20657179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fld id="{7AE90029-A909-AD4E-9775-A0D64990AD22}" type="slidenum">
              <a:rPr lang="en-US" smtClean="0"/>
              <a:t>36</a:t>
            </a:fld>
            <a:endParaRPr lang="en-US"/>
          </a:p>
        </p:txBody>
      </p:sp>
    </p:spTree>
    <p:extLst>
      <p:ext uri="{BB962C8B-B14F-4D97-AF65-F5344CB8AC3E}">
        <p14:creationId xmlns:p14="http://schemas.microsoft.com/office/powerpoint/2010/main" val="19135655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AE90029-A909-AD4E-9775-A0D64990AD22}" type="slidenum">
              <a:rPr lang="en-US" smtClean="0"/>
              <a:t>37</a:t>
            </a:fld>
            <a:endParaRPr lang="en-US"/>
          </a:p>
        </p:txBody>
      </p:sp>
    </p:spTree>
    <p:extLst>
      <p:ext uri="{BB962C8B-B14F-4D97-AF65-F5344CB8AC3E}">
        <p14:creationId xmlns:p14="http://schemas.microsoft.com/office/powerpoint/2010/main" val="7080877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54FEDC-CC53-AB4E-A01A-0AB9A10A46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2118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29552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dirty="0">
                <a:solidFill>
                  <a:srgbClr val="24292E"/>
                </a:solidFill>
                <a:effectLst/>
                <a:latin typeface="-apple-system"/>
              </a:rPr>
              <a:t>This query will return all the documents in the </a:t>
            </a:r>
            <a:r>
              <a:rPr lang="en-US" sz="800" b="1" i="0" dirty="0">
                <a:solidFill>
                  <a:srgbClr val="24292E"/>
                </a:solidFill>
                <a:effectLst/>
                <a:latin typeface="-apple-system"/>
              </a:rPr>
              <a:t>documents</a:t>
            </a:r>
            <a:r>
              <a:rPr lang="en-US" sz="800" b="0" i="0" dirty="0">
                <a:solidFill>
                  <a:srgbClr val="24292E"/>
                </a:solidFill>
                <a:effectLst/>
                <a:latin typeface="-apple-system"/>
              </a:rPr>
              <a:t> collection. Since we deleted a document the total documents returned is </a:t>
            </a:r>
            <a:r>
              <a:rPr lang="en-US" sz="800" b="1" i="0" dirty="0">
                <a:solidFill>
                  <a:srgbClr val="24292E"/>
                </a:solidFill>
                <a:effectLst/>
                <a:latin typeface="-apple-system"/>
              </a:rPr>
              <a:t>2</a:t>
            </a:r>
            <a:r>
              <a:rPr lang="en-US" sz="800" b="0" i="0" dirty="0">
                <a:solidFill>
                  <a:srgbClr val="24292E"/>
                </a:solidFill>
                <a:effectLst/>
                <a:latin typeface="-apple-system"/>
              </a:rPr>
              <a:t>.</a:t>
            </a:r>
            <a:endParaRPr lang="en-US" sz="8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5345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7AE90029-A909-AD4E-9775-A0D64990AD22}" type="slidenum">
              <a:rPr lang="en-US" smtClean="0"/>
              <a:t>5</a:t>
            </a:fld>
            <a:endParaRPr lang="en-US"/>
          </a:p>
        </p:txBody>
      </p:sp>
    </p:spTree>
    <p:extLst>
      <p:ext uri="{BB962C8B-B14F-4D97-AF65-F5344CB8AC3E}">
        <p14:creationId xmlns:p14="http://schemas.microsoft.com/office/powerpoint/2010/main" val="16979421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kern="1200" dirty="0">
                <a:solidFill>
                  <a:schemeClr val="tx1"/>
                </a:solidFill>
                <a:effectLst/>
                <a:latin typeface="+mn-lt"/>
                <a:ea typeface="+mn-ea"/>
                <a:cs typeface="+mn-cs"/>
              </a:rPr>
              <a:t>The insert command will return a results object that contains several fields that might be useful.</a:t>
            </a:r>
          </a:p>
          <a:p>
            <a:endParaRPr lang="en-US" sz="800" b="0" kern="1200" dirty="0">
              <a:solidFill>
                <a:schemeClr val="tx1"/>
              </a:solidFill>
              <a:effectLst/>
              <a:latin typeface="+mn-lt"/>
              <a:ea typeface="+mn-ea"/>
              <a:cs typeface="+mn-cs"/>
            </a:endParaRPr>
          </a:p>
          <a:p>
            <a:r>
              <a:rPr lang="en-US" sz="800" b="0" kern="1200" dirty="0">
                <a:solidFill>
                  <a:schemeClr val="tx1"/>
                </a:solidFill>
                <a:effectLst/>
                <a:latin typeface="+mn-lt"/>
                <a:ea typeface="+mn-ea"/>
                <a:cs typeface="+mn-cs"/>
              </a:rPr>
              <a:t>result Contains the result document from MongoDB</a:t>
            </a:r>
          </a:p>
          <a:p>
            <a:r>
              <a:rPr lang="en-US" sz="800" b="0" kern="1200" dirty="0">
                <a:solidFill>
                  <a:schemeClr val="tx1"/>
                </a:solidFill>
                <a:effectLst/>
                <a:latin typeface="+mn-lt"/>
                <a:ea typeface="+mn-ea"/>
                <a:cs typeface="+mn-cs"/>
              </a:rPr>
              <a:t>ops Contains the documents inserted with added _id fields</a:t>
            </a:r>
          </a:p>
          <a:p>
            <a:r>
              <a:rPr lang="en-US" sz="800" b="0" kern="1200" dirty="0">
                <a:solidFill>
                  <a:schemeClr val="tx1"/>
                </a:solidFill>
                <a:effectLst/>
                <a:latin typeface="+mn-lt"/>
                <a:ea typeface="+mn-ea"/>
                <a:cs typeface="+mn-cs"/>
              </a:rPr>
              <a:t>connection Contains the connection used to perform the insert</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242026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kern="1200" dirty="0">
                <a:solidFill>
                  <a:schemeClr val="tx1"/>
                </a:solidFill>
                <a:effectLst/>
                <a:latin typeface="+mn-lt"/>
                <a:ea typeface="+mn-ea"/>
                <a:cs typeface="+mn-cs"/>
              </a:rPr>
              <a:t>The method will update the first document where the field a is equal to 2 by adding a new field b to the document set to 1. </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68427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kern="1200" dirty="0">
                <a:solidFill>
                  <a:schemeClr val="tx1"/>
                </a:solidFill>
                <a:effectLst/>
                <a:latin typeface="+mn-lt"/>
                <a:ea typeface="+mn-ea"/>
                <a:cs typeface="+mn-cs"/>
              </a:rPr>
              <a:t>This will delete the first document where the field a equals to 3</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77920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900" b="0" i="0" kern="1200" dirty="0">
                <a:solidFill>
                  <a:schemeClr val="tx1"/>
                </a:solidFill>
                <a:effectLst/>
                <a:latin typeface="+mn-lt"/>
                <a:ea typeface="+mn-ea"/>
                <a:cs typeface="+mn-cs"/>
              </a:rPr>
              <a:t>ODM Object Document Mapper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54FEDC-CC53-AB4E-A01A-0AB9A10A46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96636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baseline="0" dirty="0"/>
              <a:t>http://mongoosejs.com/index.html</a:t>
            </a:r>
          </a:p>
        </p:txBody>
      </p:sp>
      <p:sp>
        <p:nvSpPr>
          <p:cNvPr id="4" name="Slide Number Placeholder 3"/>
          <p:cNvSpPr>
            <a:spLocks noGrp="1"/>
          </p:cNvSpPr>
          <p:nvPr>
            <p:ph type="sldNum" sz="quarter" idx="10"/>
          </p:nvPr>
        </p:nvSpPr>
        <p:spPr/>
        <p:txBody>
          <a:bodyPr/>
          <a:lstStyle/>
          <a:p>
            <a:fld id="{7AE90029-A909-AD4E-9775-A0D64990AD22}" type="slidenum">
              <a:rPr lang="en-US" smtClean="0"/>
              <a:t>45</a:t>
            </a:fld>
            <a:endParaRPr lang="en-US"/>
          </a:p>
        </p:txBody>
      </p:sp>
    </p:spTree>
    <p:extLst>
      <p:ext uri="{BB962C8B-B14F-4D97-AF65-F5344CB8AC3E}">
        <p14:creationId xmlns:p14="http://schemas.microsoft.com/office/powerpoint/2010/main" val="4588893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72448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56592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Following are all valid </a:t>
            </a:r>
            <a:r>
              <a:rPr lang="en-US" sz="900" b="0" i="0" kern="1200" dirty="0">
                <a:solidFill>
                  <a:schemeClr val="tx1"/>
                </a:solidFill>
                <a:effectLst/>
                <a:latin typeface="+mn-lt"/>
                <a:ea typeface="+mn-ea"/>
                <a:cs typeface="+mn-cs"/>
                <a:hlinkClick r:id="rId3"/>
              </a:rPr>
              <a:t>Schema Types</a:t>
            </a:r>
            <a:r>
              <a:rPr lang="en-US" sz="900" b="0" i="0" kern="1200" dirty="0">
                <a:solidFill>
                  <a:schemeClr val="tx1"/>
                </a:solidFill>
                <a:effectLst/>
                <a:latin typeface="+mn-lt"/>
                <a:ea typeface="+mn-ea"/>
                <a:cs typeface="+mn-cs"/>
              </a:rPr>
              <a:t>.</a:t>
            </a:r>
          </a:p>
          <a:p>
            <a:r>
              <a:rPr lang="en-US" sz="900" b="0" i="0" kern="1200" dirty="0">
                <a:solidFill>
                  <a:schemeClr val="tx1"/>
                </a:solidFill>
                <a:effectLst/>
                <a:latin typeface="+mn-lt"/>
                <a:ea typeface="+mn-ea"/>
                <a:cs typeface="+mn-cs"/>
                <a:hlinkClick r:id="rId4"/>
              </a:rPr>
              <a:t>String</a:t>
            </a:r>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hlinkClick r:id="rId5"/>
              </a:rPr>
              <a:t>Number</a:t>
            </a:r>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hlinkClick r:id="rId6"/>
              </a:rPr>
              <a:t>Date</a:t>
            </a:r>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hlinkClick r:id="rId7"/>
              </a:rPr>
              <a:t>Buffer</a:t>
            </a:r>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Boolean</a:t>
            </a:r>
          </a:p>
          <a:p>
            <a:r>
              <a:rPr lang="en-US" sz="900" b="0" i="0" kern="1200" dirty="0">
                <a:solidFill>
                  <a:schemeClr val="tx1"/>
                </a:solidFill>
                <a:effectLst/>
                <a:latin typeface="+mn-lt"/>
                <a:ea typeface="+mn-ea"/>
                <a:cs typeface="+mn-cs"/>
              </a:rPr>
              <a:t>Mixed</a:t>
            </a:r>
          </a:p>
          <a:p>
            <a:r>
              <a:rPr lang="en-US" sz="900" b="0" i="0" kern="1200" dirty="0" err="1">
                <a:solidFill>
                  <a:schemeClr val="tx1"/>
                </a:solidFill>
                <a:effectLst/>
                <a:latin typeface="+mn-lt"/>
                <a:ea typeface="+mn-ea"/>
                <a:cs typeface="+mn-cs"/>
                <a:hlinkClick r:id="rId8"/>
              </a:rPr>
              <a:t>Objectid</a:t>
            </a:r>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Array</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56274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75736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7680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09771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mn-lt"/>
                <a:ea typeface="+mn-ea"/>
                <a:cs typeface="+mn-cs"/>
              </a:rPr>
              <a:t>SHORT TIPS:</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47728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306917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770732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a:rPr>
              <a:t>In mongoose 4, a </a:t>
            </a:r>
            <a:r>
              <a:rPr lang="en-US" b="0" i="0" dirty="0">
                <a:solidFill>
                  <a:srgbClr val="880000"/>
                </a:solidFill>
                <a:effectLst/>
                <a:latin typeface="Helvetica Neue"/>
                <a:hlinkClick r:id="rId3"/>
              </a:rPr>
              <a:t>Query</a:t>
            </a:r>
            <a:r>
              <a:rPr lang="en-US" b="0" i="0" dirty="0">
                <a:solidFill>
                  <a:srgbClr val="333333"/>
                </a:solidFill>
                <a:effectLst/>
                <a:latin typeface="Helvetica Neue"/>
              </a:rPr>
              <a:t> has a </a:t>
            </a:r>
            <a:r>
              <a:rPr lang="en-US" dirty="0"/>
              <a:t>.then()</a:t>
            </a:r>
            <a:r>
              <a:rPr lang="en-US" b="0" i="0" dirty="0">
                <a:solidFill>
                  <a:srgbClr val="333333"/>
                </a:solidFill>
                <a:effectLst/>
                <a:latin typeface="Helvetica Neue"/>
              </a:rPr>
              <a:t> function, and thus can be used as a promise.</a:t>
            </a:r>
            <a:endParaRPr lang="en-US" sz="9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91210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37705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52579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All </a:t>
            </a:r>
            <a:r>
              <a:rPr lang="en-US" sz="900" b="0" i="0" kern="1200" dirty="0" err="1">
                <a:solidFill>
                  <a:schemeClr val="tx1"/>
                </a:solidFill>
                <a:effectLst/>
                <a:latin typeface="+mn-lt"/>
                <a:ea typeface="+mn-ea"/>
                <a:cs typeface="+mn-cs"/>
                <a:hlinkClick r:id="rId3"/>
              </a:rPr>
              <a:t>SchemaTypes</a:t>
            </a:r>
            <a:r>
              <a:rPr lang="en-US" sz="900" b="0" i="0" kern="1200" dirty="0">
                <a:solidFill>
                  <a:schemeClr val="tx1"/>
                </a:solidFill>
                <a:effectLst/>
                <a:latin typeface="+mn-lt"/>
                <a:ea typeface="+mn-ea"/>
                <a:cs typeface="+mn-cs"/>
              </a:rPr>
              <a:t> have the built-in </a:t>
            </a:r>
            <a:r>
              <a:rPr lang="en-US" sz="900" b="0" i="0" kern="1200" dirty="0">
                <a:solidFill>
                  <a:schemeClr val="tx1"/>
                </a:solidFill>
                <a:effectLst/>
                <a:latin typeface="+mn-lt"/>
                <a:ea typeface="+mn-ea"/>
                <a:cs typeface="+mn-cs"/>
                <a:hlinkClick r:id="rId4"/>
              </a:rPr>
              <a:t>required</a:t>
            </a:r>
            <a:r>
              <a:rPr lang="en-US" sz="900" b="0" i="0" kern="1200" dirty="0">
                <a:solidFill>
                  <a:schemeClr val="tx1"/>
                </a:solidFill>
                <a:effectLst/>
                <a:latin typeface="+mn-lt"/>
                <a:ea typeface="+mn-ea"/>
                <a:cs typeface="+mn-cs"/>
              </a:rPr>
              <a:t> validator. </a:t>
            </a:r>
          </a:p>
          <a:p>
            <a:r>
              <a:rPr lang="en-US" sz="900" b="0" i="0" kern="1200" dirty="0">
                <a:solidFill>
                  <a:schemeClr val="tx1"/>
                </a:solidFill>
                <a:effectLst/>
                <a:latin typeface="+mn-lt"/>
                <a:ea typeface="+mn-ea"/>
                <a:cs typeface="+mn-cs"/>
              </a:rPr>
              <a:t>The required validator uses the </a:t>
            </a:r>
            <a:r>
              <a:rPr lang="en-US" sz="900" b="0" i="0" kern="1200" dirty="0" err="1">
                <a:solidFill>
                  <a:schemeClr val="tx1"/>
                </a:solidFill>
                <a:effectLst/>
                <a:latin typeface="+mn-lt"/>
                <a:ea typeface="+mn-ea"/>
                <a:cs typeface="+mn-cs"/>
                <a:hlinkClick r:id="rId5"/>
              </a:rPr>
              <a:t>SchemaType's</a:t>
            </a:r>
            <a:r>
              <a:rPr lang="en-US" sz="900" b="0" i="0" kern="1200" dirty="0">
                <a:solidFill>
                  <a:schemeClr val="tx1"/>
                </a:solidFill>
                <a:effectLst/>
                <a:latin typeface="+mn-lt"/>
                <a:ea typeface="+mn-ea"/>
                <a:cs typeface="+mn-cs"/>
                <a:hlinkClick r:id="rId5"/>
              </a:rPr>
              <a:t> </a:t>
            </a:r>
            <a:r>
              <a:rPr lang="en-US" sz="900" b="0" i="0" kern="1200" dirty="0" err="1">
                <a:solidFill>
                  <a:schemeClr val="tx1"/>
                </a:solidFill>
                <a:effectLst/>
                <a:latin typeface="+mn-lt"/>
                <a:ea typeface="+mn-ea"/>
                <a:cs typeface="+mn-cs"/>
                <a:hlinkClick r:id="rId5"/>
              </a:rPr>
              <a:t>checkRequired</a:t>
            </a:r>
            <a:r>
              <a:rPr lang="en-US" sz="900" b="0" i="0" kern="1200" dirty="0">
                <a:solidFill>
                  <a:schemeClr val="tx1"/>
                </a:solidFill>
                <a:effectLst/>
                <a:latin typeface="+mn-lt"/>
                <a:ea typeface="+mn-ea"/>
                <a:cs typeface="+mn-cs"/>
                <a:hlinkClick r:id="rId5"/>
              </a:rPr>
              <a:t>() function</a:t>
            </a:r>
            <a:r>
              <a:rPr lang="en-US" sz="900" b="0" i="0" kern="1200" dirty="0">
                <a:solidFill>
                  <a:schemeClr val="tx1"/>
                </a:solidFill>
                <a:effectLst/>
                <a:latin typeface="+mn-lt"/>
                <a:ea typeface="+mn-ea"/>
                <a:cs typeface="+mn-cs"/>
              </a:rPr>
              <a:t> to determine if the value satisfies the required validator.</a:t>
            </a:r>
          </a:p>
          <a:p>
            <a:r>
              <a:rPr lang="en-US" sz="900" b="0" i="0" kern="1200" dirty="0">
                <a:solidFill>
                  <a:schemeClr val="tx1"/>
                </a:solidFill>
                <a:effectLst/>
                <a:latin typeface="+mn-lt"/>
                <a:ea typeface="+mn-ea"/>
                <a:cs typeface="+mn-cs"/>
                <a:hlinkClick r:id="rId6"/>
              </a:rPr>
              <a:t>Numbers</a:t>
            </a:r>
            <a:r>
              <a:rPr lang="en-US" sz="900" b="0" i="0" kern="1200" dirty="0">
                <a:solidFill>
                  <a:schemeClr val="tx1"/>
                </a:solidFill>
                <a:effectLst/>
                <a:latin typeface="+mn-lt"/>
                <a:ea typeface="+mn-ea"/>
                <a:cs typeface="+mn-cs"/>
              </a:rPr>
              <a:t> have </a:t>
            </a:r>
            <a:r>
              <a:rPr lang="en-US" sz="900" b="0" i="0" kern="1200" dirty="0">
                <a:solidFill>
                  <a:schemeClr val="tx1"/>
                </a:solidFill>
                <a:effectLst/>
                <a:latin typeface="+mn-lt"/>
                <a:ea typeface="+mn-ea"/>
                <a:cs typeface="+mn-cs"/>
                <a:hlinkClick r:id="rId7"/>
              </a:rPr>
              <a:t>min</a:t>
            </a:r>
            <a:r>
              <a:rPr lang="en-US" sz="900" b="0" i="0" kern="1200" dirty="0">
                <a:solidFill>
                  <a:schemeClr val="tx1"/>
                </a:solidFill>
                <a:effectLst/>
                <a:latin typeface="+mn-lt"/>
                <a:ea typeface="+mn-ea"/>
                <a:cs typeface="+mn-cs"/>
              </a:rPr>
              <a:t> and </a:t>
            </a:r>
            <a:r>
              <a:rPr lang="en-US" sz="900" b="0" i="0" kern="1200" dirty="0">
                <a:solidFill>
                  <a:schemeClr val="tx1"/>
                </a:solidFill>
                <a:effectLst/>
                <a:latin typeface="+mn-lt"/>
                <a:ea typeface="+mn-ea"/>
                <a:cs typeface="+mn-cs"/>
                <a:hlinkClick r:id="rId8"/>
              </a:rPr>
              <a:t>max</a:t>
            </a:r>
            <a:r>
              <a:rPr lang="en-US" sz="900" b="0" i="0" kern="1200" dirty="0">
                <a:solidFill>
                  <a:schemeClr val="tx1"/>
                </a:solidFill>
                <a:effectLst/>
                <a:latin typeface="+mn-lt"/>
                <a:ea typeface="+mn-ea"/>
                <a:cs typeface="+mn-cs"/>
              </a:rPr>
              <a:t> validators.</a:t>
            </a:r>
          </a:p>
          <a:p>
            <a:r>
              <a:rPr lang="en-US" sz="900" b="0" i="0" kern="1200" dirty="0">
                <a:solidFill>
                  <a:schemeClr val="tx1"/>
                </a:solidFill>
                <a:effectLst/>
                <a:latin typeface="+mn-lt"/>
                <a:ea typeface="+mn-ea"/>
                <a:cs typeface="+mn-cs"/>
                <a:hlinkClick r:id="rId9"/>
              </a:rPr>
              <a:t>Strings</a:t>
            </a:r>
            <a:r>
              <a:rPr lang="en-US" sz="900" b="0" i="0" kern="1200" dirty="0">
                <a:solidFill>
                  <a:schemeClr val="tx1"/>
                </a:solidFill>
                <a:effectLst/>
                <a:latin typeface="+mn-lt"/>
                <a:ea typeface="+mn-ea"/>
                <a:cs typeface="+mn-cs"/>
              </a:rPr>
              <a:t> have </a:t>
            </a:r>
            <a:r>
              <a:rPr lang="en-US" sz="900" b="0" i="0" kern="1200" dirty="0" err="1">
                <a:solidFill>
                  <a:schemeClr val="tx1"/>
                </a:solidFill>
                <a:effectLst/>
                <a:latin typeface="+mn-lt"/>
                <a:ea typeface="+mn-ea"/>
                <a:cs typeface="+mn-cs"/>
                <a:hlinkClick r:id="rId10"/>
              </a:rPr>
              <a:t>enum</a:t>
            </a:r>
            <a:r>
              <a:rPr lang="en-US" sz="900" b="0" i="0" kern="1200" dirty="0">
                <a:solidFill>
                  <a:schemeClr val="tx1"/>
                </a:solidFill>
                <a:effectLst/>
                <a:latin typeface="+mn-lt"/>
                <a:ea typeface="+mn-ea"/>
                <a:cs typeface="+mn-cs"/>
              </a:rPr>
              <a:t>, </a:t>
            </a:r>
            <a:r>
              <a:rPr lang="en-US" sz="900" b="0" i="0" kern="1200" dirty="0">
                <a:solidFill>
                  <a:schemeClr val="tx1"/>
                </a:solidFill>
                <a:effectLst/>
                <a:latin typeface="+mn-lt"/>
                <a:ea typeface="+mn-ea"/>
                <a:cs typeface="+mn-cs"/>
                <a:hlinkClick r:id="rId11"/>
              </a:rPr>
              <a:t>match</a:t>
            </a:r>
            <a:r>
              <a:rPr lang="en-US" sz="900" b="0" i="0" kern="1200" dirty="0">
                <a:solidFill>
                  <a:schemeClr val="tx1"/>
                </a:solidFill>
                <a:effectLst/>
                <a:latin typeface="+mn-lt"/>
                <a:ea typeface="+mn-ea"/>
                <a:cs typeface="+mn-cs"/>
              </a:rPr>
              <a:t>, </a:t>
            </a:r>
            <a:r>
              <a:rPr lang="en-US" sz="900" b="0" i="0" kern="1200" dirty="0" err="1">
                <a:solidFill>
                  <a:schemeClr val="tx1"/>
                </a:solidFill>
                <a:effectLst/>
                <a:latin typeface="+mn-lt"/>
                <a:ea typeface="+mn-ea"/>
                <a:cs typeface="+mn-cs"/>
                <a:hlinkClick r:id="rId12"/>
              </a:rPr>
              <a:t>maxlength</a:t>
            </a:r>
            <a:r>
              <a:rPr lang="en-US" sz="900" b="0" i="0" kern="1200" dirty="0">
                <a:solidFill>
                  <a:schemeClr val="tx1"/>
                </a:solidFill>
                <a:effectLst/>
                <a:latin typeface="+mn-lt"/>
                <a:ea typeface="+mn-ea"/>
                <a:cs typeface="+mn-cs"/>
              </a:rPr>
              <a:t> and </a:t>
            </a:r>
            <a:r>
              <a:rPr lang="en-US" sz="900" b="0" i="0" kern="1200" dirty="0" err="1">
                <a:solidFill>
                  <a:schemeClr val="tx1"/>
                </a:solidFill>
                <a:effectLst/>
                <a:latin typeface="+mn-lt"/>
                <a:ea typeface="+mn-ea"/>
                <a:cs typeface="+mn-cs"/>
                <a:hlinkClick r:id="rId13"/>
              </a:rPr>
              <a:t>minlength</a:t>
            </a:r>
            <a:r>
              <a:rPr lang="en-US" sz="900" b="0" i="0" kern="1200" dirty="0">
                <a:solidFill>
                  <a:schemeClr val="tx1"/>
                </a:solidFill>
                <a:effectLst/>
                <a:latin typeface="+mn-lt"/>
                <a:ea typeface="+mn-ea"/>
                <a:cs typeface="+mn-cs"/>
              </a:rPr>
              <a:t> validators.</a:t>
            </a:r>
          </a:p>
          <a:p>
            <a:endParaRPr lang="en-US" sz="9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82311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868316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Helvetica Neue"/>
              </a:rPr>
              <a:t>Middleware are useful for atomizing model logic and avoiding nested blocks of </a:t>
            </a:r>
            <a:r>
              <a:rPr lang="en-US" b="0" i="0" dirty="0" err="1">
                <a:solidFill>
                  <a:srgbClr val="333333"/>
                </a:solidFill>
                <a:effectLst/>
                <a:latin typeface="Helvetica Neue"/>
              </a:rPr>
              <a:t>async</a:t>
            </a:r>
            <a:r>
              <a:rPr lang="en-US" b="0" i="0" dirty="0">
                <a:solidFill>
                  <a:srgbClr val="333333"/>
                </a:solidFill>
                <a:effectLst/>
                <a:latin typeface="Helvetica Neue"/>
              </a:rPr>
              <a:t> code. Here are some other ideas:</a:t>
            </a:r>
          </a:p>
          <a:p>
            <a:pPr algn="l">
              <a:buFont typeface="Arial" panose="020B0604020202020204" pitchFamily="34" charset="0"/>
              <a:buChar char="•"/>
            </a:pPr>
            <a:r>
              <a:rPr lang="en-US" b="0" i="0" dirty="0">
                <a:solidFill>
                  <a:srgbClr val="333333"/>
                </a:solidFill>
                <a:effectLst/>
                <a:latin typeface="Helvetica Neue"/>
              </a:rPr>
              <a:t>complex validation</a:t>
            </a:r>
          </a:p>
          <a:p>
            <a:pPr algn="l">
              <a:buFont typeface="Arial" panose="020B0604020202020204" pitchFamily="34" charset="0"/>
              <a:buChar char="•"/>
            </a:pPr>
            <a:r>
              <a:rPr lang="en-US" b="0" i="0" dirty="0">
                <a:solidFill>
                  <a:srgbClr val="333333"/>
                </a:solidFill>
                <a:effectLst/>
                <a:latin typeface="Helvetica Neue"/>
              </a:rPr>
              <a:t>removing dependent documents</a:t>
            </a:r>
          </a:p>
          <a:p>
            <a:pPr marL="742950" lvl="1" indent="-285750" algn="l">
              <a:buFont typeface="Arial" panose="020B0604020202020204" pitchFamily="34" charset="0"/>
              <a:buChar char="•"/>
            </a:pPr>
            <a:r>
              <a:rPr lang="en-US" b="0" i="0" dirty="0">
                <a:solidFill>
                  <a:srgbClr val="333333"/>
                </a:solidFill>
                <a:effectLst/>
                <a:latin typeface="Helvetica Neue"/>
              </a:rPr>
              <a:t>(removing a user removes all his blogposts)</a:t>
            </a:r>
          </a:p>
          <a:p>
            <a:pPr algn="l">
              <a:buFont typeface="Arial" panose="020B0604020202020204" pitchFamily="34" charset="0"/>
              <a:buChar char="•"/>
            </a:pPr>
            <a:r>
              <a:rPr lang="en-US" b="0" i="0" dirty="0">
                <a:solidFill>
                  <a:srgbClr val="333333"/>
                </a:solidFill>
                <a:effectLst/>
                <a:latin typeface="Helvetica Neue"/>
              </a:rPr>
              <a:t>asynchronous defaults</a:t>
            </a:r>
          </a:p>
          <a:p>
            <a:pPr algn="l">
              <a:buFont typeface="Arial" panose="020B0604020202020204" pitchFamily="34" charset="0"/>
              <a:buChar char="•"/>
            </a:pPr>
            <a:r>
              <a:rPr lang="en-US" b="0" i="0" dirty="0">
                <a:solidFill>
                  <a:srgbClr val="333333"/>
                </a:solidFill>
                <a:effectLst/>
                <a:latin typeface="Helvetica Neue"/>
              </a:rPr>
              <a:t>asynchronous tasks that a certain action triggers</a:t>
            </a:r>
          </a:p>
          <a:p>
            <a:pPr marL="742950" lvl="1" indent="-285750" algn="l">
              <a:buFont typeface="Arial" panose="020B0604020202020204" pitchFamily="34" charset="0"/>
              <a:buChar char="•"/>
            </a:pPr>
            <a:r>
              <a:rPr lang="en-US" b="0" i="0" dirty="0">
                <a:solidFill>
                  <a:srgbClr val="333333"/>
                </a:solidFill>
                <a:effectLst/>
                <a:latin typeface="Helvetica Neue"/>
              </a:rPr>
              <a:t>triggering custom events</a:t>
            </a:r>
          </a:p>
          <a:p>
            <a:pPr marL="742950" lvl="1" indent="-285750" algn="l">
              <a:buFont typeface="Arial" panose="020B0604020202020204" pitchFamily="34" charset="0"/>
              <a:buChar char="•"/>
            </a:pPr>
            <a:r>
              <a:rPr lang="en-US" b="0" i="0" dirty="0">
                <a:solidFill>
                  <a:srgbClr val="333333"/>
                </a:solidFill>
                <a:effectLst/>
                <a:latin typeface="Helvetica Neue"/>
              </a:rPr>
              <a:t>notifications</a:t>
            </a:r>
          </a:p>
          <a:p>
            <a:endParaRPr lang="en-US" sz="9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36584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vs NoSQL</a:t>
            </a:r>
          </a:p>
          <a:p>
            <a:r>
              <a:rPr lang="en-US" dirty="0"/>
              <a:t>Mongoose driver of MongoDB</a:t>
            </a:r>
          </a:p>
          <a:p>
            <a:r>
              <a:rPr lang="en-US" dirty="0"/>
              <a:t>Mongoose entities</a:t>
            </a:r>
          </a:p>
          <a:p>
            <a:r>
              <a:rPr lang="en-US" dirty="0"/>
              <a:t>CRUD operations</a:t>
            </a:r>
          </a:p>
          <a:p>
            <a:r>
              <a:rPr lang="en-US" dirty="0"/>
              <a:t>Querying</a:t>
            </a:r>
          </a:p>
          <a:p>
            <a:r>
              <a:rPr lang="en-US" dirty="0"/>
              <a:t>Validation</a:t>
            </a:r>
          </a:p>
          <a:p>
            <a:endParaRPr lang="en-US"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1271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ru-RU" b="0" baseline="0" dirty="0" err="1"/>
              <a:t>NoSQL</a:t>
            </a:r>
            <a:r>
              <a:rPr lang="ru-RU" b="0" baseline="0" dirty="0"/>
              <a:t> (англ. </a:t>
            </a:r>
            <a:r>
              <a:rPr lang="ru-RU" b="0" baseline="0" dirty="0" err="1"/>
              <a:t>not</a:t>
            </a:r>
            <a:r>
              <a:rPr lang="ru-RU" b="0" baseline="0" dirty="0"/>
              <a:t> </a:t>
            </a:r>
            <a:r>
              <a:rPr lang="ru-RU" b="0" baseline="0" dirty="0" err="1"/>
              <a:t>only</a:t>
            </a:r>
            <a:r>
              <a:rPr lang="ru-RU" b="0" baseline="0" dirty="0"/>
              <a:t> SQL, не только SQL), в информатике — термин, обозначающий ряд подходов, направленных на реализацию хранилищ баз данных, имеющих существенные отличия от моделей, используемых в традиционных реляционных СУБД с доступом к данным средствами языка SQL. Применяется к базам данных, в которых делается попытка решить проблемы масштабируемости (англ. </a:t>
            </a:r>
            <a:r>
              <a:rPr lang="ru-RU" b="0" baseline="0" dirty="0" err="1"/>
              <a:t>scalability</a:t>
            </a:r>
            <a:r>
              <a:rPr lang="ru-RU" b="0" baseline="0" dirty="0"/>
              <a:t>) и доступности (англ. </a:t>
            </a:r>
            <a:r>
              <a:rPr lang="ru-RU" b="0" baseline="0" dirty="0" err="1"/>
              <a:t>availability</a:t>
            </a:r>
            <a:r>
              <a:rPr lang="ru-RU" b="0" baseline="0" dirty="0"/>
              <a:t>) за счёт атомарности (англ. </a:t>
            </a:r>
            <a:r>
              <a:rPr lang="ru-RU" b="0" baseline="0" dirty="0" err="1"/>
              <a:t>atomicity</a:t>
            </a:r>
            <a:r>
              <a:rPr lang="ru-RU" b="0" baseline="0" dirty="0"/>
              <a:t>) и согласованности данных (англ. </a:t>
            </a:r>
            <a:r>
              <a:rPr lang="ru-RU" b="0" baseline="0" dirty="0" err="1"/>
              <a:t>consistency</a:t>
            </a:r>
            <a:r>
              <a:rPr lang="ru-RU" b="0" baseline="0" dirty="0"/>
              <a:t>)</a:t>
            </a:r>
            <a:endParaRPr lang="en-US" b="0" baseline="0" dirty="0"/>
          </a:p>
          <a:p>
            <a:pPr algn="l"/>
            <a:endParaRPr lang="en-US" b="0" baseline="0" dirty="0"/>
          </a:p>
          <a:p>
            <a:pPr algn="l"/>
            <a:r>
              <a:rPr lang="ru-RU" b="0" baseline="0" dirty="0"/>
              <a:t>Изначально слово </a:t>
            </a:r>
            <a:r>
              <a:rPr lang="ru-RU" b="0" baseline="0" dirty="0" err="1"/>
              <a:t>NoSQL</a:t>
            </a:r>
            <a:r>
              <a:rPr lang="ru-RU" b="0" baseline="0" dirty="0"/>
              <a:t> являлось акронимом из двух слов английского языка: </a:t>
            </a:r>
            <a:r>
              <a:rPr lang="ru-RU" b="0" baseline="0" dirty="0" err="1"/>
              <a:t>No</a:t>
            </a:r>
            <a:r>
              <a:rPr lang="ru-RU" b="0" baseline="0" dirty="0"/>
              <a:t> («Не») и SQL (сокращение от англ. </a:t>
            </a:r>
            <a:r>
              <a:rPr lang="ru-RU" b="0" baseline="0" dirty="0" err="1"/>
              <a:t>Structured</a:t>
            </a:r>
            <a:r>
              <a:rPr lang="ru-RU" b="0" baseline="0" dirty="0"/>
              <a:t> </a:t>
            </a:r>
            <a:r>
              <a:rPr lang="ru-RU" b="0" baseline="0" dirty="0" err="1"/>
              <a:t>Query</a:t>
            </a:r>
            <a:r>
              <a:rPr lang="ru-RU" b="0" baseline="0" dirty="0"/>
              <a:t> </a:t>
            </a:r>
            <a:r>
              <a:rPr lang="ru-RU" b="0" baseline="0" dirty="0" err="1"/>
              <a:t>Language</a:t>
            </a:r>
            <a:r>
              <a:rPr lang="ru-RU" b="0" baseline="0" dirty="0"/>
              <a:t> — «структурированный язык запросов»), что даёт термину смысл «отрицающий SQL». Возможно, что первые, кто стал употреблять этот термин, хотели сказать «</a:t>
            </a:r>
            <a:r>
              <a:rPr lang="ru-RU" b="0" baseline="0" dirty="0" err="1"/>
              <a:t>No</a:t>
            </a:r>
            <a:r>
              <a:rPr lang="ru-RU" b="0" baseline="0" dirty="0"/>
              <a:t> RDBMS» («не реляционная СУБД») или «</a:t>
            </a:r>
            <a:r>
              <a:rPr lang="ru-RU" b="0" baseline="0" dirty="0" err="1"/>
              <a:t>no</a:t>
            </a:r>
            <a:r>
              <a:rPr lang="ru-RU" b="0" baseline="0" dirty="0"/>
              <a:t> </a:t>
            </a:r>
            <a:r>
              <a:rPr lang="ru-RU" b="0" baseline="0" dirty="0" err="1"/>
              <a:t>relational</a:t>
            </a:r>
            <a:r>
              <a:rPr lang="ru-RU" b="0" baseline="0" dirty="0"/>
              <a:t>» («не реляционный»), но </a:t>
            </a:r>
            <a:r>
              <a:rPr lang="ru-RU" b="0" baseline="0" dirty="0" err="1"/>
              <a:t>NoSQL</a:t>
            </a:r>
            <a:r>
              <a:rPr lang="ru-RU" b="0" baseline="0" dirty="0"/>
              <a:t> звучало лучше и в итоге прижилось (в качестве альтернативы предлагалось также </a:t>
            </a:r>
            <a:r>
              <a:rPr lang="ru-RU" b="0" baseline="0" dirty="0" err="1"/>
              <a:t>NonRel</a:t>
            </a:r>
            <a:r>
              <a:rPr lang="ru-RU" b="0" baseline="0" dirty="0"/>
              <a:t>). Позднее для </a:t>
            </a:r>
            <a:r>
              <a:rPr lang="ru-RU" b="0" baseline="0" dirty="0" err="1"/>
              <a:t>NoSQL</a:t>
            </a:r>
            <a:r>
              <a:rPr lang="ru-RU" b="0" baseline="0" dirty="0"/>
              <a:t> было придумано объяснение «</a:t>
            </a:r>
            <a:r>
              <a:rPr lang="ru-RU" b="0" baseline="0" dirty="0" err="1"/>
              <a:t>Not</a:t>
            </a:r>
            <a:r>
              <a:rPr lang="ru-RU" b="0" baseline="0" dirty="0"/>
              <a:t> </a:t>
            </a:r>
            <a:r>
              <a:rPr lang="ru-RU" b="0" baseline="0" dirty="0" err="1"/>
              <a:t>Only</a:t>
            </a:r>
            <a:r>
              <a:rPr lang="ru-RU" b="0" baseline="0" dirty="0"/>
              <a:t> SQL» («не только SQL»). </a:t>
            </a:r>
            <a:r>
              <a:rPr lang="ru-RU" b="0" baseline="0" dirty="0" err="1"/>
              <a:t>NoSQL</a:t>
            </a:r>
            <a:r>
              <a:rPr lang="ru-RU" b="0" baseline="0" dirty="0"/>
              <a:t> стал общим термином для различных баз данных и хранилищ, но он не обозначает какую-либо одну конкретную технологию или продукт</a:t>
            </a:r>
            <a:endParaRPr lang="en-US" b="0" baseline="0" dirty="0"/>
          </a:p>
        </p:txBody>
      </p:sp>
      <p:sp>
        <p:nvSpPr>
          <p:cNvPr id="4" name="Slide Number Placeholder 3"/>
          <p:cNvSpPr>
            <a:spLocks noGrp="1"/>
          </p:cNvSpPr>
          <p:nvPr>
            <p:ph type="sldNum" sz="quarter" idx="10"/>
          </p:nvPr>
        </p:nvSpPr>
        <p:spPr/>
        <p:txBody>
          <a:bodyPr/>
          <a:lstStyle/>
          <a:p>
            <a:fld id="{7AE90029-A909-AD4E-9775-A0D64990AD22}" type="slidenum">
              <a:rPr lang="en-US" smtClean="0"/>
              <a:t>7</a:t>
            </a:fld>
            <a:endParaRPr lang="en-US"/>
          </a:p>
        </p:txBody>
      </p:sp>
    </p:spTree>
    <p:extLst>
      <p:ext uri="{BB962C8B-B14F-4D97-AF65-F5344CB8AC3E}">
        <p14:creationId xmlns:p14="http://schemas.microsoft.com/office/powerpoint/2010/main" val="29849978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41118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7AE90029-A909-AD4E-9775-A0D64990AD22}" type="slidenum">
              <a:rPr lang="en-US" smtClean="0"/>
              <a:t>62</a:t>
            </a:fld>
            <a:endParaRPr lang="en-US"/>
          </a:p>
        </p:txBody>
      </p:sp>
    </p:spTree>
    <p:extLst>
      <p:ext uri="{BB962C8B-B14F-4D97-AF65-F5344CB8AC3E}">
        <p14:creationId xmlns:p14="http://schemas.microsoft.com/office/powerpoint/2010/main" val="3080484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0" dirty="0"/>
              <a:t>Сама по себе идея </a:t>
            </a:r>
            <a:r>
              <a:rPr lang="ru-RU" b="0" dirty="0" err="1"/>
              <a:t>нереляционных</a:t>
            </a:r>
            <a:r>
              <a:rPr lang="ru-RU" b="0" dirty="0"/>
              <a:t> баз данных не нова, а использование </a:t>
            </a:r>
            <a:r>
              <a:rPr lang="ru-RU" b="0" dirty="0" err="1"/>
              <a:t>нереляционных</a:t>
            </a:r>
            <a:r>
              <a:rPr lang="ru-RU" b="0" dirty="0"/>
              <a:t> хранилищ началось ещё во времена первых компьютеров. </a:t>
            </a:r>
            <a:r>
              <a:rPr lang="ru-RU" b="0" dirty="0" err="1"/>
              <a:t>Нереляционные</a:t>
            </a:r>
            <a:r>
              <a:rPr lang="ru-RU" b="0" dirty="0"/>
              <a:t> базы данных процветали во времена </a:t>
            </a:r>
            <a:r>
              <a:rPr lang="ru-RU" b="0" dirty="0" err="1"/>
              <a:t>мэйнфреймов</a:t>
            </a:r>
            <a:r>
              <a:rPr lang="ru-RU" b="0" dirty="0"/>
              <a:t>, а позднее, во времена доминирования реляционных СУБД, нашли применение в специализированных хранилищах, например, иерархических службах каталогов. Появление же </a:t>
            </a:r>
            <a:r>
              <a:rPr lang="ru-RU" b="0" dirty="0" err="1"/>
              <a:t>нереляционных</a:t>
            </a:r>
            <a:r>
              <a:rPr lang="ru-RU" b="0" dirty="0"/>
              <a:t> СУБД нового поколения произошло из-за необходимости создания параллельных распределённых систем для </a:t>
            </a:r>
            <a:r>
              <a:rPr lang="ru-RU" b="0" dirty="0" err="1"/>
              <a:t>высокомасштабируемых</a:t>
            </a:r>
            <a:r>
              <a:rPr lang="ru-RU" b="0" dirty="0"/>
              <a:t> интернет-приложений, таких как поисковые системы[2].</a:t>
            </a:r>
          </a:p>
          <a:p>
            <a:endParaRPr lang="ru-RU" b="0" dirty="0"/>
          </a:p>
          <a:p>
            <a:r>
              <a:rPr lang="ru-RU" b="0" dirty="0"/>
              <a:t>В начале 2000-х годов </a:t>
            </a:r>
            <a:r>
              <a:rPr lang="ru-RU" b="0" dirty="0" err="1"/>
              <a:t>Google</a:t>
            </a:r>
            <a:r>
              <a:rPr lang="ru-RU" b="0" dirty="0"/>
              <a:t> построил свою </a:t>
            </a:r>
            <a:r>
              <a:rPr lang="ru-RU" b="0" dirty="0" err="1"/>
              <a:t>высокомасштабируемую</a:t>
            </a:r>
            <a:r>
              <a:rPr lang="ru-RU" b="0" dirty="0"/>
              <a:t> поисковую систему и приложения: </a:t>
            </a:r>
            <a:r>
              <a:rPr lang="ru-RU" b="0" dirty="0" err="1"/>
              <a:t>GMail</a:t>
            </a:r>
            <a:r>
              <a:rPr lang="ru-RU" b="0" dirty="0"/>
              <a:t>, </a:t>
            </a:r>
            <a:r>
              <a:rPr lang="ru-RU" b="0" dirty="0" err="1"/>
              <a:t>Google</a:t>
            </a:r>
            <a:r>
              <a:rPr lang="ru-RU" b="0" dirty="0"/>
              <a:t> </a:t>
            </a:r>
            <a:r>
              <a:rPr lang="ru-RU" b="0" dirty="0" err="1"/>
              <a:t>Maps</a:t>
            </a:r>
            <a:r>
              <a:rPr lang="ru-RU" b="0" dirty="0"/>
              <a:t>, </a:t>
            </a:r>
            <a:r>
              <a:rPr lang="ru-RU" b="0" dirty="0" err="1"/>
              <a:t>Google</a:t>
            </a:r>
            <a:r>
              <a:rPr lang="ru-RU" b="0" dirty="0"/>
              <a:t> </a:t>
            </a:r>
            <a:r>
              <a:rPr lang="ru-RU" b="0" dirty="0" err="1"/>
              <a:t>Earth</a:t>
            </a:r>
            <a:r>
              <a:rPr lang="ru-RU" b="0" dirty="0"/>
              <a:t> и т. п., решая проблемы масштабируемости и параллельной обработки больших объёмов данных. В результате была создана распределённая файловая система и распределённая система координации, хранилище семейств колонок (англ. </a:t>
            </a:r>
            <a:r>
              <a:rPr lang="ru-RU" b="0" dirty="0" err="1"/>
              <a:t>column</a:t>
            </a:r>
            <a:r>
              <a:rPr lang="ru-RU" b="0" dirty="0"/>
              <a:t> </a:t>
            </a:r>
            <a:r>
              <a:rPr lang="ru-RU" b="0" dirty="0" err="1"/>
              <a:t>family</a:t>
            </a:r>
            <a:r>
              <a:rPr lang="ru-RU" b="0" dirty="0"/>
              <a:t> </a:t>
            </a:r>
            <a:r>
              <a:rPr lang="ru-RU" b="0" dirty="0" err="1"/>
              <a:t>store</a:t>
            </a:r>
            <a:r>
              <a:rPr lang="ru-RU" b="0" dirty="0"/>
              <a:t>), среда выполнения, основанная на алгоритме </a:t>
            </a:r>
            <a:r>
              <a:rPr lang="ru-RU" b="0" dirty="0" err="1"/>
              <a:t>MapReduce</a:t>
            </a:r>
            <a:r>
              <a:rPr lang="ru-RU" b="0" dirty="0"/>
              <a:t>. Публикация компанией </a:t>
            </a:r>
            <a:r>
              <a:rPr lang="ru-RU" b="0" dirty="0" err="1"/>
              <a:t>Google</a:t>
            </a:r>
            <a:r>
              <a:rPr lang="ru-RU" b="0" dirty="0"/>
              <a:t> описаний этих технологий привела к всплеску интереса среди разработчиков открытого программного обеспечения, в результате чего был создан </a:t>
            </a:r>
            <a:r>
              <a:rPr lang="ru-RU" b="0" dirty="0" err="1"/>
              <a:t>Hadoop</a:t>
            </a:r>
            <a:r>
              <a:rPr lang="ru-RU" b="0" dirty="0"/>
              <a:t> и запущены связанные с ним проекты, призванные создать подобные </a:t>
            </a:r>
            <a:r>
              <a:rPr lang="ru-RU" b="0" dirty="0" err="1"/>
              <a:t>Google</a:t>
            </a:r>
            <a:r>
              <a:rPr lang="ru-RU" b="0" dirty="0"/>
              <a:t> технологии. Через год, в 2007 году, примеру </a:t>
            </a:r>
            <a:r>
              <a:rPr lang="ru-RU" b="0" dirty="0" err="1"/>
              <a:t>Google</a:t>
            </a:r>
            <a:r>
              <a:rPr lang="ru-RU" b="0" dirty="0"/>
              <a:t> последовал Amazon.com, опубликовав статьи о </a:t>
            </a:r>
            <a:r>
              <a:rPr lang="ru-RU" b="0" dirty="0" err="1"/>
              <a:t>высокодоступной</a:t>
            </a:r>
            <a:r>
              <a:rPr lang="ru-RU" b="0" dirty="0"/>
              <a:t> базе данных </a:t>
            </a:r>
            <a:r>
              <a:rPr lang="ru-RU" b="0" dirty="0" err="1"/>
              <a:t>Amazon</a:t>
            </a:r>
            <a:r>
              <a:rPr lang="ru-RU" b="0" dirty="0"/>
              <a:t> </a:t>
            </a:r>
            <a:r>
              <a:rPr lang="ru-RU" b="0" dirty="0" err="1"/>
              <a:t>DynamoDB</a:t>
            </a:r>
            <a:r>
              <a:rPr lang="ru-RU" b="0" dirty="0"/>
              <a:t>[3].</a:t>
            </a:r>
          </a:p>
          <a:p>
            <a:endParaRPr lang="ru-RU" b="0" dirty="0"/>
          </a:p>
          <a:p>
            <a:r>
              <a:rPr lang="ru-RU" b="0" dirty="0"/>
              <a:t>Поддержка гигантов индустрии менее чем за пять лет привела к широкому распространению технологий </a:t>
            </a:r>
            <a:r>
              <a:rPr lang="ru-RU" b="0" dirty="0" err="1"/>
              <a:t>NoSQL</a:t>
            </a:r>
            <a:r>
              <a:rPr lang="ru-RU" b="0" dirty="0"/>
              <a:t> (и подобных) для управления «большими данными», а к делу присоединились другие большие и маленькие компании, такие как: IBM, </a:t>
            </a:r>
            <a:r>
              <a:rPr lang="ru-RU" b="0" dirty="0" err="1"/>
              <a:t>Facebook</a:t>
            </a:r>
            <a:r>
              <a:rPr lang="ru-RU" b="0" dirty="0"/>
              <a:t>, </a:t>
            </a:r>
            <a:r>
              <a:rPr lang="ru-RU" b="0" dirty="0" err="1"/>
              <a:t>Netflix</a:t>
            </a:r>
            <a:r>
              <a:rPr lang="ru-RU" b="0" dirty="0"/>
              <a:t>, </a:t>
            </a:r>
            <a:r>
              <a:rPr lang="ru-RU" b="0" dirty="0" err="1"/>
              <a:t>EBay</a:t>
            </a:r>
            <a:r>
              <a:rPr lang="ru-RU" b="0" dirty="0"/>
              <a:t>, </a:t>
            </a:r>
            <a:r>
              <a:rPr lang="ru-RU" b="0" dirty="0" err="1"/>
              <a:t>Hulu</a:t>
            </a:r>
            <a:r>
              <a:rPr lang="ru-RU" b="0" dirty="0"/>
              <a:t>, </a:t>
            </a:r>
            <a:r>
              <a:rPr lang="ru-RU" b="0" dirty="0" err="1"/>
              <a:t>Yahoo</a:t>
            </a:r>
            <a:r>
              <a:rPr lang="ru-RU" b="0" dirty="0"/>
              <a:t>!, со своими </a:t>
            </a:r>
            <a:r>
              <a:rPr lang="ru-RU" b="0" dirty="0" err="1"/>
              <a:t>проприетарными</a:t>
            </a:r>
            <a:r>
              <a:rPr lang="ru-RU" b="0" dirty="0"/>
              <a:t> и открытыми решениями</a:t>
            </a:r>
          </a:p>
          <a:p>
            <a:endParaRPr lang="en-US" b="0" dirty="0"/>
          </a:p>
          <a:p>
            <a:r>
              <a:rPr lang="ru-RU" b="0" dirty="0"/>
              <a:t>Вертикальный</a:t>
            </a:r>
            <a:r>
              <a:rPr lang="ru-RU" b="0" baseline="0" dirty="0"/>
              <a:t> </a:t>
            </a:r>
            <a:r>
              <a:rPr lang="ru-RU" b="0" dirty="0" err="1"/>
              <a:t>шардинг</a:t>
            </a:r>
            <a:r>
              <a:rPr lang="ru-RU" b="0" dirty="0"/>
              <a:t> — это выделение таблицы или группы таблиц на отдельный сервер</a:t>
            </a:r>
            <a:endParaRPr lang="en-US" b="0" dirty="0"/>
          </a:p>
          <a:p>
            <a:r>
              <a:rPr lang="ru-RU" sz="900" b="0" i="0" kern="1200" dirty="0">
                <a:solidFill>
                  <a:schemeClr val="tx1"/>
                </a:solidFill>
                <a:effectLst/>
                <a:latin typeface="+mn-lt"/>
                <a:ea typeface="+mn-ea"/>
                <a:cs typeface="+mn-cs"/>
              </a:rPr>
              <a:t>Горизонтальный </a:t>
            </a:r>
            <a:r>
              <a:rPr lang="ru-RU" sz="900" b="0" i="0" kern="1200" dirty="0" err="1">
                <a:solidFill>
                  <a:schemeClr val="tx1"/>
                </a:solidFill>
                <a:effectLst/>
                <a:latin typeface="+mn-lt"/>
                <a:ea typeface="+mn-ea"/>
                <a:cs typeface="+mn-cs"/>
              </a:rPr>
              <a:t>шардинг</a:t>
            </a:r>
            <a:r>
              <a:rPr lang="ru-RU" sz="900" b="0" i="0" kern="1200" dirty="0">
                <a:solidFill>
                  <a:schemeClr val="tx1"/>
                </a:solidFill>
                <a:effectLst/>
                <a:latin typeface="+mn-lt"/>
                <a:ea typeface="+mn-ea"/>
                <a:cs typeface="+mn-cs"/>
              </a:rPr>
              <a:t> — это разделение одной таблицы на разные сервера. </a:t>
            </a:r>
            <a:endParaRPr lang="ru-RU" b="0" dirty="0"/>
          </a:p>
          <a:p>
            <a:r>
              <a:rPr lang="ru-RU" sz="900" b="0" i="0" kern="1200" dirty="0">
                <a:solidFill>
                  <a:schemeClr val="tx1"/>
                </a:solidFill>
                <a:effectLst/>
                <a:latin typeface="+mn-lt"/>
                <a:ea typeface="+mn-ea"/>
                <a:cs typeface="+mn-cs"/>
              </a:rPr>
              <a:t>Репликация позволяет создать полный дубликат базы данных. Так, вместо одного сервера у Вас их будет несколько (</a:t>
            </a:r>
            <a:r>
              <a:rPr lang="en-US" sz="900" b="0" i="0" kern="1200" dirty="0">
                <a:solidFill>
                  <a:schemeClr val="tx1"/>
                </a:solidFill>
                <a:effectLst/>
                <a:latin typeface="+mn-lt"/>
                <a:ea typeface="+mn-ea"/>
                <a:cs typeface="+mn-cs"/>
              </a:rPr>
              <a:t>master-slave</a:t>
            </a:r>
            <a:r>
              <a:rPr lang="ru-RU" sz="900" b="0" i="0" kern="1200" dirty="0">
                <a:solidFill>
                  <a:schemeClr val="tx1"/>
                </a:solidFill>
                <a:effectLst/>
                <a:latin typeface="+mn-lt"/>
                <a:ea typeface="+mn-ea"/>
                <a:cs typeface="+mn-cs"/>
              </a:rPr>
              <a:t>)</a:t>
            </a:r>
            <a:endParaRPr lang="en-US" sz="900" b="0" i="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7AE90029-A909-AD4E-9775-A0D64990AD22}" type="slidenum">
              <a:rPr lang="en-US" smtClean="0"/>
              <a:t>8</a:t>
            </a:fld>
            <a:endParaRPr lang="en-US"/>
          </a:p>
        </p:txBody>
      </p:sp>
    </p:spTree>
    <p:extLst>
      <p:ext uri="{BB962C8B-B14F-4D97-AF65-F5344CB8AC3E}">
        <p14:creationId xmlns:p14="http://schemas.microsoft.com/office/powerpoint/2010/main" val="2621058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DynamoDB </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55539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800" dirty="0"/>
              <a:t>Семейство столбцов</a:t>
            </a:r>
            <a:r>
              <a:rPr lang="en-US" sz="800" dirty="0"/>
              <a:t> - </a:t>
            </a:r>
            <a:r>
              <a:rPr lang="ru-RU" sz="800" dirty="0" err="1"/>
              <a:t>истема</a:t>
            </a:r>
            <a:r>
              <a:rPr lang="ru-RU" sz="800" dirty="0"/>
              <a:t> </a:t>
            </a:r>
            <a:r>
              <a:rPr lang="ru-RU" sz="800" dirty="0" err="1"/>
              <a:t>Google</a:t>
            </a:r>
            <a:r>
              <a:rPr lang="ru-RU" sz="800" dirty="0"/>
              <a:t> </a:t>
            </a:r>
            <a:r>
              <a:rPr lang="ru-RU" sz="800" dirty="0" err="1"/>
              <a:t>BigTable</a:t>
            </a:r>
            <a:r>
              <a:rPr lang="ru-RU" sz="800" dirty="0"/>
              <a:t>. В таких системах данные хранятся в виде разреженной матрицы, строки и столбцы которой используются как ключи; применение – веб-индекс</a:t>
            </a:r>
            <a:endParaRPr lang="en-US" sz="800" dirty="0"/>
          </a:p>
          <a:p>
            <a:endParaRPr lang="en-US" sz="800" dirty="0"/>
          </a:p>
          <a:p>
            <a:r>
              <a:rPr lang="en-US" sz="800" dirty="0"/>
              <a:t>Differences from a relational database</a:t>
            </a:r>
          </a:p>
          <a:p>
            <a:endParaRPr lang="en-US" sz="800" dirty="0"/>
          </a:p>
          <a:p>
            <a:r>
              <a:rPr lang="en-US" sz="800" dirty="0"/>
              <a:t>In relational databases, a column is a part of a relational table that can be seen in each row of the table. This is not the case in distributed data stores, where the concept of a table only vaguely exists. A column can be part of a </a:t>
            </a:r>
            <a:r>
              <a:rPr lang="en-US" sz="800" dirty="0" err="1"/>
              <a:t>ColumnFamily</a:t>
            </a:r>
            <a:r>
              <a:rPr lang="en-US" sz="800" dirty="0"/>
              <a:t> that resembles at most a relational row, but it may appear in one row and not in the others. Also, the number of columns may change from row to row, and new updates to the data store model may also modify the column number. So, all the work of keeping up with changes relies on the application programmer.</a:t>
            </a:r>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7AE90029-A909-AD4E-9775-A0D64990AD2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8808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Title">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32881" y="1417371"/>
            <a:ext cx="7450669" cy="744805"/>
          </a:xfrm>
          <a:prstGeom prst="rect">
            <a:avLst/>
          </a:prstGeom>
        </p:spPr>
        <p:txBody>
          <a:bodyPr lIns="68580" tIns="0" rIns="68580" bIns="34290">
            <a:noAutofit/>
          </a:bodyPr>
          <a:lstStyle>
            <a:lvl1pPr marL="0" indent="0">
              <a:lnSpc>
                <a:spcPct val="85000"/>
              </a:lnSpc>
              <a:spcBef>
                <a:spcPts val="0"/>
              </a:spcBef>
              <a:buNone/>
              <a:defRPr sz="4100" kern="0" cap="all" spc="-75" baseline="0">
                <a:solidFill>
                  <a:schemeClr val="bg1"/>
                </a:solidFill>
                <a:latin typeface="Arial Black"/>
                <a:cs typeface="Arial Black"/>
              </a:defRPr>
            </a:lvl1pPr>
          </a:lstStyle>
          <a:p>
            <a:pPr lvl="0"/>
            <a:r>
              <a:rPr lang="en-US" dirty="0"/>
              <a:t>Click to add title</a:t>
            </a:r>
          </a:p>
        </p:txBody>
      </p:sp>
      <p:sp>
        <p:nvSpPr>
          <p:cNvPr id="9" name="Text Placeholder 5"/>
          <p:cNvSpPr>
            <a:spLocks noGrp="1"/>
          </p:cNvSpPr>
          <p:nvPr>
            <p:ph type="body" sz="quarter" idx="11" hasCustomPrompt="1"/>
          </p:nvPr>
        </p:nvSpPr>
        <p:spPr>
          <a:xfrm>
            <a:off x="658067" y="2879524"/>
            <a:ext cx="2626059" cy="277768"/>
          </a:xfrm>
          <a:prstGeom prst="rect">
            <a:avLst/>
          </a:prstGeom>
          <a:solidFill>
            <a:schemeClr val="accent2"/>
          </a:solidFill>
        </p:spPr>
        <p:txBody>
          <a:bodyPr wrap="none" lIns="68580" tIns="27432" rIns="68580" bIns="34290">
            <a:spAutoFit/>
          </a:bodyPr>
          <a:lstStyle>
            <a:lvl1pPr marL="0" indent="0">
              <a:spcBef>
                <a:spcPts val="0"/>
              </a:spcBef>
              <a:buFontTx/>
              <a:buNone/>
              <a:defRPr sz="1400" cap="all" baseline="0">
                <a:solidFill>
                  <a:srgbClr val="FFFFFF"/>
                </a:solidFill>
                <a:latin typeface="Arial Black"/>
                <a:cs typeface="Arial Black"/>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ADD SUBTITLE</a:t>
            </a:r>
          </a:p>
        </p:txBody>
      </p:sp>
      <p:sp>
        <p:nvSpPr>
          <p:cNvPr id="11"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bg1"/>
                </a:solidFill>
              </a:defRPr>
            </a:lvl1pPr>
          </a:lstStyle>
          <a:p>
            <a:pPr lvl="0"/>
            <a:r>
              <a:rPr lang="en-US" dirty="0"/>
              <a:t>MONTH DATE, YEAR</a:t>
            </a:r>
          </a:p>
        </p:txBody>
      </p:sp>
      <p:sp>
        <p:nvSpPr>
          <p:cNvPr id="3" name="Picture Placeholder 2"/>
          <p:cNvSpPr>
            <a:spLocks noGrp="1"/>
          </p:cNvSpPr>
          <p:nvPr>
            <p:ph type="pic" sz="quarter" idx="18"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a:t>logo</a:t>
            </a:r>
          </a:p>
        </p:txBody>
      </p:sp>
      <p:sp>
        <p:nvSpPr>
          <p:cNvPr id="17" name="Picture Placeholder 2"/>
          <p:cNvSpPr>
            <a:spLocks noGrp="1"/>
          </p:cNvSpPr>
          <p:nvPr>
            <p:ph type="pic" sz="quarter" idx="19" hasCustomPrompt="1"/>
          </p:nvPr>
        </p:nvSpPr>
        <p:spPr>
          <a:xfrm>
            <a:off x="2286351" y="504825"/>
            <a:ext cx="1411591" cy="458881"/>
          </a:xfrm>
          <a:prstGeom prst="rect">
            <a:avLst/>
          </a:prstGeom>
        </p:spPr>
        <p:txBody>
          <a:bodyPr vert="horz" lIns="68580" tIns="34290" rIns="68580" bIns="34290"/>
          <a:lstStyle>
            <a:lvl1pPr marL="0" indent="0" algn="ctr">
              <a:buNone/>
              <a:defRPr/>
            </a:lvl1pPr>
          </a:lstStyle>
          <a:p>
            <a:r>
              <a:rPr lang="en-US" dirty="0"/>
              <a:t>logo</a:t>
            </a:r>
          </a:p>
        </p:txBody>
      </p:sp>
      <p:cxnSp>
        <p:nvCxnSpPr>
          <p:cNvPr id="5" name="Straight Connector 4"/>
          <p:cNvCxnSpPr/>
          <p:nvPr userDrawn="1"/>
        </p:nvCxnSpPr>
        <p:spPr>
          <a:xfrm>
            <a:off x="2073088" y="571499"/>
            <a:ext cx="0" cy="347382"/>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548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68BC15-F24B-E446-B553-68F95ADB7EEE}" type="datetimeFigureOut">
              <a:rPr lang="en-US" smtClean="0"/>
              <a:t>2/24/2019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877859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B68BC15-F24B-E446-B553-68F95ADB7EEE}" type="datetimeFigureOut">
              <a:rPr lang="en-US" smtClean="0"/>
              <a:t>2/24/2019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1727857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B68BC15-F24B-E446-B553-68F95ADB7EEE}" type="datetimeFigureOut">
              <a:rPr lang="en-US" smtClean="0"/>
              <a:t>2/24/2019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30318290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68BC15-F24B-E446-B553-68F95ADB7EEE}" type="datetimeFigureOut">
              <a:rPr lang="en-US" smtClean="0"/>
              <a:t>2/24/2019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1748990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B68BC15-F24B-E446-B553-68F95ADB7EEE}" type="datetimeFigureOut">
              <a:rPr lang="en-US" smtClean="0"/>
              <a:t>2/24/2019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42564287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B68BC15-F24B-E446-B553-68F95ADB7EEE}" type="datetimeFigureOut">
              <a:rPr lang="en-US" smtClean="0"/>
              <a:t>2/24/2019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13264817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68BC15-F24B-E446-B553-68F95ADB7EEE}" type="datetimeFigureOut">
              <a:rPr lang="en-US" smtClean="0"/>
              <a:t>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653247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68BC15-F24B-E446-B553-68F95ADB7EEE}" type="datetimeFigureOut">
              <a:rPr lang="en-US" smtClean="0"/>
              <a:t>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1996554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80" tIns="34290" rIns="68580" bIns="34290" anchor="ctr"/>
          <a:lstStyle>
            <a:lvl1pPr marL="0" indent="0" algn="ctr">
              <a:buNone/>
              <a:defRPr/>
            </a:lvl1pPr>
          </a:lstStyle>
          <a:p>
            <a:r>
              <a:rPr lang="en-US" dirty="0"/>
              <a:t>Background Image</a:t>
            </a:r>
          </a:p>
        </p:txBody>
      </p:sp>
      <p:sp>
        <p:nvSpPr>
          <p:cNvPr id="3" name="Text Placeholder 4"/>
          <p:cNvSpPr>
            <a:spLocks noGrp="1"/>
          </p:cNvSpPr>
          <p:nvPr>
            <p:ph type="body" sz="quarter" idx="15" hasCustomPrompt="1"/>
          </p:nvPr>
        </p:nvSpPr>
        <p:spPr>
          <a:xfrm>
            <a:off x="631825" y="1556684"/>
            <a:ext cx="6910388" cy="574003"/>
          </a:xfrm>
          <a:prstGeom prst="rect">
            <a:avLst/>
          </a:prstGeom>
        </p:spPr>
        <p:txBody>
          <a:bodyPr lIns="68580" tIns="34290" rIns="68580" bIns="34290">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a:t>CLICK TO ADD TITLE</a:t>
            </a:r>
          </a:p>
        </p:txBody>
      </p:sp>
      <p:sp>
        <p:nvSpPr>
          <p:cNvPr id="4" name="Text Placeholder 7"/>
          <p:cNvSpPr>
            <a:spLocks noGrp="1"/>
          </p:cNvSpPr>
          <p:nvPr>
            <p:ph type="body" sz="quarter" idx="16" hasCustomPrompt="1"/>
          </p:nvPr>
        </p:nvSpPr>
        <p:spPr>
          <a:xfrm>
            <a:off x="660401" y="3340102"/>
            <a:ext cx="6488113" cy="284693"/>
          </a:xfrm>
          <a:prstGeom prst="rect">
            <a:avLst/>
          </a:prstGeom>
        </p:spPr>
        <p:txBody>
          <a:bodyPr lIns="68580" tIns="34290" rIns="68580" bIns="34290">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dirty="0"/>
              <a:t>CLICK TO ADD SUBTITLE</a:t>
            </a:r>
          </a:p>
        </p:txBody>
      </p:sp>
      <p:sp>
        <p:nvSpPr>
          <p:cNvPr id="5" name="Text Placeholder 11"/>
          <p:cNvSpPr>
            <a:spLocks noGrp="1"/>
          </p:cNvSpPr>
          <p:nvPr>
            <p:ph type="body" sz="quarter" idx="17" hasCustomPrompt="1"/>
          </p:nvPr>
        </p:nvSpPr>
        <p:spPr>
          <a:xfrm>
            <a:off x="660399" y="4094615"/>
            <a:ext cx="3649662" cy="279797"/>
          </a:xfrm>
          <a:prstGeom prst="rect">
            <a:avLst/>
          </a:prstGeom>
        </p:spPr>
        <p:txBody>
          <a:bodyPr lIns="68580" tIns="34290" rIns="68580" bIns="34290">
            <a:normAutofit/>
          </a:bodyPr>
          <a:lstStyle>
            <a:lvl1pPr marL="0" indent="0">
              <a:buNone/>
              <a:defRPr sz="1400" baseline="0">
                <a:solidFill>
                  <a:schemeClr val="accent2"/>
                </a:solidFill>
              </a:defRPr>
            </a:lvl1pPr>
          </a:lstStyle>
          <a:p>
            <a:pPr lvl="0"/>
            <a:r>
              <a:rPr lang="en-US" dirty="0"/>
              <a:t>MONTH DATE, YEAR</a:t>
            </a:r>
          </a:p>
        </p:txBody>
      </p:sp>
      <p:sp>
        <p:nvSpPr>
          <p:cNvPr id="7" name="Picture Placeholder 2"/>
          <p:cNvSpPr>
            <a:spLocks noGrp="1"/>
          </p:cNvSpPr>
          <p:nvPr>
            <p:ph type="pic" sz="quarter" idx="19" hasCustomPrompt="1"/>
          </p:nvPr>
        </p:nvSpPr>
        <p:spPr>
          <a:xfrm>
            <a:off x="627880" y="504827"/>
            <a:ext cx="1243502" cy="458237"/>
          </a:xfrm>
          <a:prstGeom prst="rect">
            <a:avLst/>
          </a:prstGeom>
        </p:spPr>
        <p:txBody>
          <a:bodyPr vert="horz" lIns="68580" tIns="34290" rIns="68580" bIns="34290"/>
          <a:lstStyle>
            <a:lvl1pPr marL="0" indent="0" algn="ctr">
              <a:buNone/>
              <a:defRPr/>
            </a:lvl1pPr>
          </a:lstStyle>
          <a:p>
            <a:r>
              <a:rPr lang="en-US" dirty="0"/>
              <a:t>logo</a:t>
            </a:r>
          </a:p>
        </p:txBody>
      </p:sp>
    </p:spTree>
    <p:extLst>
      <p:ext uri="{BB962C8B-B14F-4D97-AF65-F5344CB8AC3E}">
        <p14:creationId xmlns:p14="http://schemas.microsoft.com/office/powerpoint/2010/main" val="28735782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 Steps">
    <p:spTree>
      <p:nvGrpSpPr>
        <p:cNvPr id="1" name=""/>
        <p:cNvGrpSpPr/>
        <p:nvPr/>
      </p:nvGrpSpPr>
      <p:grpSpPr>
        <a:xfrm>
          <a:off x="0" y="0"/>
          <a:ext cx="0" cy="0"/>
          <a:chOff x="0" y="0"/>
          <a:chExt cx="0" cy="0"/>
        </a:xfrm>
      </p:grpSpPr>
      <p:sp>
        <p:nvSpPr>
          <p:cNvPr id="15" name="Rectangle 14"/>
          <p:cNvSpPr/>
          <p:nvPr userDrawn="1"/>
        </p:nvSpPr>
        <p:spPr>
          <a:xfrm>
            <a:off x="-1" y="704274"/>
            <a:ext cx="9144000" cy="283464"/>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800" dirty="0">
              <a:solidFill>
                <a:srgbClr val="2FC2D9"/>
              </a:solidFill>
            </a:endParaRPr>
          </a:p>
        </p:txBody>
      </p:sp>
      <p:sp>
        <p:nvSpPr>
          <p:cNvPr id="5" name="Oval 4"/>
          <p:cNvSpPr/>
          <p:nvPr/>
        </p:nvSpPr>
        <p:spPr>
          <a:xfrm>
            <a:off x="950591" y="844039"/>
            <a:ext cx="374223" cy="348437"/>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en-US" sz="1500" dirty="0">
                <a:solidFill>
                  <a:schemeClr val="bg1"/>
                </a:solidFill>
                <a:latin typeface="Arial Black"/>
                <a:cs typeface="Arial Black"/>
              </a:rPr>
              <a:t>1</a:t>
            </a:r>
          </a:p>
        </p:txBody>
      </p:sp>
      <p:cxnSp>
        <p:nvCxnSpPr>
          <p:cNvPr id="9" name="Straight Connector 8"/>
          <p:cNvCxnSpPr/>
          <p:nvPr userDrawn="1"/>
        </p:nvCxnSpPr>
        <p:spPr>
          <a:xfrm flipV="1">
            <a:off x="2284359" y="699518"/>
            <a:ext cx="0" cy="415215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4570360" y="708319"/>
            <a:ext cx="1" cy="4143353"/>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6854718" y="699517"/>
            <a:ext cx="1" cy="415215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233308" y="844039"/>
            <a:ext cx="374223" cy="348437"/>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hu-HU" sz="1500" dirty="0">
                <a:solidFill>
                  <a:schemeClr val="bg1"/>
                </a:solidFill>
                <a:latin typeface="Arial Black"/>
                <a:cs typeface="Arial Black"/>
              </a:rPr>
              <a:t>2</a:t>
            </a:r>
            <a:endParaRPr lang="en-US" sz="1500" dirty="0">
              <a:solidFill>
                <a:schemeClr val="bg1"/>
              </a:solidFill>
              <a:latin typeface="Arial Black"/>
              <a:cs typeface="Arial Black"/>
            </a:endParaRPr>
          </a:p>
        </p:txBody>
      </p:sp>
      <p:sp>
        <p:nvSpPr>
          <p:cNvPr id="18" name="Oval 17"/>
          <p:cNvSpPr/>
          <p:nvPr/>
        </p:nvSpPr>
        <p:spPr>
          <a:xfrm>
            <a:off x="5527517" y="844039"/>
            <a:ext cx="374223" cy="348437"/>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hu-HU" sz="1500" dirty="0">
                <a:solidFill>
                  <a:schemeClr val="bg1"/>
                </a:solidFill>
                <a:latin typeface="Arial Black"/>
                <a:cs typeface="Arial Black"/>
              </a:rPr>
              <a:t>3</a:t>
            </a:r>
            <a:endParaRPr lang="en-US" sz="1500" dirty="0">
              <a:solidFill>
                <a:schemeClr val="bg1"/>
              </a:solidFill>
              <a:latin typeface="Arial Black"/>
              <a:cs typeface="Arial Black"/>
            </a:endParaRPr>
          </a:p>
        </p:txBody>
      </p:sp>
      <p:sp>
        <p:nvSpPr>
          <p:cNvPr id="23" name="Oval 22"/>
          <p:cNvSpPr/>
          <p:nvPr/>
        </p:nvSpPr>
        <p:spPr>
          <a:xfrm>
            <a:off x="7802024" y="844039"/>
            <a:ext cx="374223" cy="348437"/>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a:r>
              <a:rPr lang="hu-HU" sz="1500" dirty="0">
                <a:solidFill>
                  <a:schemeClr val="bg1"/>
                </a:solidFill>
                <a:latin typeface="Arial Black"/>
                <a:cs typeface="Arial Black"/>
              </a:rPr>
              <a:t>4</a:t>
            </a:r>
            <a:endParaRPr lang="en-US" sz="1500" dirty="0">
              <a:solidFill>
                <a:schemeClr val="bg1"/>
              </a:solidFill>
              <a:latin typeface="Arial Black"/>
              <a:cs typeface="Arial Black"/>
            </a:endParaRPr>
          </a:p>
        </p:txBody>
      </p:sp>
      <p:sp>
        <p:nvSpPr>
          <p:cNvPr id="27" name="Text Placeholder 6"/>
          <p:cNvSpPr>
            <a:spLocks noGrp="1"/>
          </p:cNvSpPr>
          <p:nvPr userDrawn="1">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a:t>CLICK TO ADD TITLE</a:t>
            </a:r>
          </a:p>
        </p:txBody>
      </p:sp>
      <p:sp>
        <p:nvSpPr>
          <p:cNvPr id="29" name="Text Placeholder 28"/>
          <p:cNvSpPr>
            <a:spLocks noGrp="1"/>
          </p:cNvSpPr>
          <p:nvPr>
            <p:ph type="body" sz="quarter" idx="11" hasCustomPrompt="1"/>
          </p:nvPr>
        </p:nvSpPr>
        <p:spPr>
          <a:xfrm>
            <a:off x="242888" y="1373188"/>
            <a:ext cx="1800225" cy="2921000"/>
          </a:xfrm>
          <a:prstGeom prst="rect">
            <a:avLst/>
          </a:prstGeom>
        </p:spPr>
        <p:txBody>
          <a:bodyPr vert="horz"/>
          <a:lstStyle>
            <a:lvl1pPr marL="96441" indent="-96441" algn="ctr">
              <a:lnSpc>
                <a:spcPts val="1013"/>
              </a:lnSpc>
              <a:spcBef>
                <a:spcPts val="0"/>
              </a:spcBef>
              <a:spcAft>
                <a:spcPts val="731"/>
              </a:spcAft>
              <a:buClr>
                <a:srgbClr val="2FC2D9"/>
              </a:buClr>
              <a:buFont typeface="Arial"/>
              <a:buChar char="•"/>
              <a:defRPr sz="1200"/>
            </a:lvl1pPr>
          </a:lstStyle>
          <a:p>
            <a:pPr algn="ctr">
              <a:lnSpc>
                <a:spcPts val="1350"/>
              </a:lnSpc>
            </a:pPr>
            <a:r>
              <a:rPr lang="en-US" sz="1200" cap="all" dirty="0" err="1">
                <a:solidFill>
                  <a:srgbClr val="444444"/>
                </a:solidFill>
                <a:latin typeface="Arial Black"/>
                <a:cs typeface="Arial Black"/>
              </a:rPr>
              <a:t>Lorem</a:t>
            </a:r>
            <a:r>
              <a:rPr lang="en-US" sz="1200" cap="all" dirty="0">
                <a:solidFill>
                  <a:srgbClr val="444444"/>
                </a:solidFill>
                <a:latin typeface="Arial Black"/>
                <a:cs typeface="Arial Black"/>
              </a:rPr>
              <a:t> </a:t>
            </a:r>
            <a:br>
              <a:rPr lang="en-US" sz="1200" cap="all" dirty="0">
                <a:solidFill>
                  <a:srgbClr val="444444"/>
                </a:solidFill>
                <a:latin typeface="Arial Black"/>
                <a:cs typeface="Arial Black"/>
              </a:rPr>
            </a:br>
            <a:r>
              <a:rPr lang="en-US" sz="1200" cap="all" dirty="0" err="1">
                <a:solidFill>
                  <a:srgbClr val="444444"/>
                </a:solidFill>
                <a:latin typeface="Arial Black"/>
                <a:cs typeface="Arial Black"/>
              </a:rPr>
              <a:t>ipsum</a:t>
            </a:r>
            <a:r>
              <a:rPr lang="en-US" sz="1200" cap="all" dirty="0">
                <a:solidFill>
                  <a:srgbClr val="444444"/>
                </a:solidFill>
                <a:latin typeface="Arial Black"/>
                <a:cs typeface="Arial Black"/>
              </a:rPr>
              <a:t> dolor </a:t>
            </a:r>
            <a:br>
              <a:rPr lang="en-US" sz="1200" cap="all" dirty="0">
                <a:solidFill>
                  <a:srgbClr val="444444"/>
                </a:solidFill>
                <a:latin typeface="Arial Black"/>
                <a:cs typeface="Arial Black"/>
              </a:rPr>
            </a:br>
            <a:r>
              <a:rPr lang="en-US" sz="1200" cap="all" dirty="0">
                <a:solidFill>
                  <a:srgbClr val="444444"/>
                </a:solidFill>
                <a:latin typeface="Arial Black"/>
                <a:cs typeface="Arial Black"/>
              </a:rPr>
              <a:t>sit </a:t>
            </a:r>
            <a:r>
              <a:rPr lang="en-US" sz="1200" cap="all" dirty="0" err="1">
                <a:solidFill>
                  <a:srgbClr val="444444"/>
                </a:solidFill>
                <a:latin typeface="Arial Black"/>
                <a:cs typeface="Arial Black"/>
              </a:rPr>
              <a:t>amet</a:t>
            </a:r>
            <a:endParaRPr lang="en-US" sz="1200" cap="all" dirty="0">
              <a:solidFill>
                <a:srgbClr val="444444"/>
              </a:solidFill>
              <a:latin typeface="Arial Black"/>
              <a:cs typeface="Arial Black"/>
            </a:endParaRP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Lorem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ipsum</a:t>
            </a:r>
            <a:r>
              <a:rPr lang="en-US" sz="1100" dirty="0">
                <a:solidFill>
                  <a:srgbClr val="444444"/>
                </a:solidFill>
                <a:latin typeface="Trebuchet MS"/>
                <a:cs typeface="Trebuchet MS"/>
              </a:rPr>
              <a:t> dolor sit </a:t>
            </a:r>
            <a:r>
              <a:rPr lang="en-US" sz="1100" dirty="0" err="1">
                <a:solidFill>
                  <a:srgbClr val="444444"/>
                </a:solidFill>
                <a:latin typeface="Trebuchet MS"/>
                <a:cs typeface="Trebuchet MS"/>
              </a:rPr>
              <a:t>amet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consec</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tetuer</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adipiscing</a:t>
            </a:r>
            <a:r>
              <a:rPr lang="en-US" sz="1100" dirty="0">
                <a:solidFill>
                  <a:srgbClr val="444444"/>
                </a:solidFill>
                <a:latin typeface="Trebuchet MS"/>
                <a:cs typeface="Trebuchet MS"/>
              </a:rPr>
              <a:t> </a:t>
            </a: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Sed</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diam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nonummy</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nibh</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tincidunt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ut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laoreet</a:t>
            </a:r>
            <a:r>
              <a:rPr lang="en-US" sz="1100" dirty="0">
                <a:solidFill>
                  <a:srgbClr val="444444"/>
                </a:solidFill>
                <a:latin typeface="Trebuchet MS"/>
                <a:cs typeface="Trebuchet MS"/>
              </a:rPr>
              <a:t> magna </a:t>
            </a:r>
            <a:r>
              <a:rPr lang="en-US" sz="1100" dirty="0" err="1">
                <a:solidFill>
                  <a:srgbClr val="444444"/>
                </a:solidFill>
                <a:latin typeface="Trebuchet MS"/>
                <a:cs typeface="Trebuchet MS"/>
              </a:rPr>
              <a:t>erat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volutpat</a:t>
            </a:r>
            <a:endParaRPr lang="en-US" sz="1100" dirty="0">
              <a:solidFill>
                <a:srgbClr val="444444"/>
              </a:solidFill>
              <a:latin typeface="Trebuchet MS"/>
              <a:cs typeface="Trebuchet MS"/>
            </a:endParaRP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Lorem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ipsum</a:t>
            </a:r>
            <a:r>
              <a:rPr lang="en-US" sz="1100" dirty="0">
                <a:solidFill>
                  <a:srgbClr val="444444"/>
                </a:solidFill>
                <a:latin typeface="Trebuchet MS"/>
                <a:cs typeface="Trebuchet MS"/>
              </a:rPr>
              <a:t> dolor sit </a:t>
            </a:r>
            <a:r>
              <a:rPr lang="en-US" sz="1100" dirty="0" err="1">
                <a:solidFill>
                  <a:srgbClr val="444444"/>
                </a:solidFill>
                <a:latin typeface="Trebuchet MS"/>
                <a:cs typeface="Trebuchet MS"/>
              </a:rPr>
              <a:t>amet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consec</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tetuer</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adipiscing</a:t>
            </a:r>
            <a:r>
              <a:rPr lang="en-US" sz="1100" dirty="0">
                <a:solidFill>
                  <a:srgbClr val="444444"/>
                </a:solidFill>
                <a:latin typeface="Trebuchet MS"/>
                <a:cs typeface="Trebuchet MS"/>
              </a:rPr>
              <a:t> </a:t>
            </a:r>
          </a:p>
          <a:p>
            <a:pPr algn="ctr">
              <a:lnSpc>
                <a:spcPts val="1350"/>
              </a:lnSpc>
            </a:pPr>
            <a:endParaRPr lang="en-US" sz="1200" cap="all" dirty="0">
              <a:solidFill>
                <a:srgbClr val="444444"/>
              </a:solidFill>
              <a:latin typeface="Arial Black"/>
              <a:cs typeface="Arial Black"/>
            </a:endParaRPr>
          </a:p>
        </p:txBody>
      </p:sp>
      <p:sp>
        <p:nvSpPr>
          <p:cNvPr id="30" name="Text Placeholder 28"/>
          <p:cNvSpPr>
            <a:spLocks noGrp="1"/>
          </p:cNvSpPr>
          <p:nvPr>
            <p:ph type="body" sz="quarter" idx="12" hasCustomPrompt="1"/>
          </p:nvPr>
        </p:nvSpPr>
        <p:spPr>
          <a:xfrm>
            <a:off x="2528888" y="1373188"/>
            <a:ext cx="1800225" cy="2921000"/>
          </a:xfrm>
          <a:prstGeom prst="rect">
            <a:avLst/>
          </a:prstGeom>
        </p:spPr>
        <p:txBody>
          <a:bodyPr vert="horz"/>
          <a:lstStyle>
            <a:lvl1pPr marL="96441" indent="-96441" algn="ctr" defTabSz="342892" rtl="0" eaLnBrk="1" latinLnBrk="0" hangingPunct="1">
              <a:lnSpc>
                <a:spcPts val="1013"/>
              </a:lnSpc>
              <a:spcBef>
                <a:spcPts val="0"/>
              </a:spcBef>
              <a:spcAft>
                <a:spcPts val="731"/>
              </a:spcAft>
              <a:buClr>
                <a:srgbClr val="2FC2D9"/>
              </a:buClr>
              <a:buFont typeface="Arial"/>
              <a:buChar char="•"/>
              <a:defRPr lang="en-US" sz="1100" kern="1200" dirty="0" smtClean="0">
                <a:solidFill>
                  <a:srgbClr val="444444"/>
                </a:solidFill>
                <a:latin typeface="Trebuchet MS"/>
                <a:ea typeface="+mn-ea"/>
                <a:cs typeface="Trebuchet MS"/>
              </a:defRPr>
            </a:lvl1pPr>
          </a:lstStyle>
          <a:p>
            <a:pPr algn="ctr">
              <a:lnSpc>
                <a:spcPts val="1350"/>
              </a:lnSpc>
            </a:pPr>
            <a:r>
              <a:rPr lang="en-US" sz="1200" cap="all" dirty="0" err="1">
                <a:solidFill>
                  <a:srgbClr val="444444"/>
                </a:solidFill>
                <a:latin typeface="Arial Black"/>
                <a:cs typeface="Arial Black"/>
              </a:rPr>
              <a:t>Lorem</a:t>
            </a:r>
            <a:r>
              <a:rPr lang="en-US" sz="1200" cap="all" dirty="0">
                <a:solidFill>
                  <a:srgbClr val="444444"/>
                </a:solidFill>
                <a:latin typeface="Arial Black"/>
                <a:cs typeface="Arial Black"/>
              </a:rPr>
              <a:t> </a:t>
            </a:r>
            <a:br>
              <a:rPr lang="en-US" sz="1200" cap="all" dirty="0">
                <a:solidFill>
                  <a:srgbClr val="444444"/>
                </a:solidFill>
                <a:latin typeface="Arial Black"/>
                <a:cs typeface="Arial Black"/>
              </a:rPr>
            </a:br>
            <a:r>
              <a:rPr lang="en-US" sz="1200" cap="all" dirty="0" err="1">
                <a:solidFill>
                  <a:srgbClr val="444444"/>
                </a:solidFill>
                <a:latin typeface="Arial Black"/>
                <a:cs typeface="Arial Black"/>
              </a:rPr>
              <a:t>ipsum</a:t>
            </a:r>
            <a:r>
              <a:rPr lang="en-US" sz="1200" cap="all" dirty="0">
                <a:solidFill>
                  <a:srgbClr val="444444"/>
                </a:solidFill>
                <a:latin typeface="Arial Black"/>
                <a:cs typeface="Arial Black"/>
              </a:rPr>
              <a:t> dolor </a:t>
            </a:r>
            <a:br>
              <a:rPr lang="en-US" sz="1200" cap="all" dirty="0">
                <a:solidFill>
                  <a:srgbClr val="444444"/>
                </a:solidFill>
                <a:latin typeface="Arial Black"/>
                <a:cs typeface="Arial Black"/>
              </a:rPr>
            </a:br>
            <a:r>
              <a:rPr lang="en-US" sz="1200" cap="all" dirty="0">
                <a:solidFill>
                  <a:srgbClr val="444444"/>
                </a:solidFill>
                <a:latin typeface="Arial Black"/>
                <a:cs typeface="Arial Black"/>
              </a:rPr>
              <a:t>sit </a:t>
            </a:r>
            <a:r>
              <a:rPr lang="en-US" sz="1200" cap="all" dirty="0" err="1">
                <a:solidFill>
                  <a:srgbClr val="444444"/>
                </a:solidFill>
                <a:latin typeface="Arial Black"/>
                <a:cs typeface="Arial Black"/>
              </a:rPr>
              <a:t>amet</a:t>
            </a:r>
            <a:endParaRPr lang="en-US" sz="1200" cap="all" dirty="0">
              <a:solidFill>
                <a:srgbClr val="444444"/>
              </a:solidFill>
              <a:latin typeface="Arial Black"/>
              <a:cs typeface="Arial Black"/>
            </a:endParaRP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Lorem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ipsum</a:t>
            </a:r>
            <a:r>
              <a:rPr lang="en-US" sz="1100" dirty="0">
                <a:solidFill>
                  <a:srgbClr val="444444"/>
                </a:solidFill>
                <a:latin typeface="Trebuchet MS"/>
                <a:cs typeface="Trebuchet MS"/>
              </a:rPr>
              <a:t> dolor sit </a:t>
            </a:r>
            <a:r>
              <a:rPr lang="en-US" sz="1100" dirty="0" err="1">
                <a:solidFill>
                  <a:srgbClr val="444444"/>
                </a:solidFill>
                <a:latin typeface="Trebuchet MS"/>
                <a:cs typeface="Trebuchet MS"/>
              </a:rPr>
              <a:t>amet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consec</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tetuer</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adipiscing</a:t>
            </a:r>
            <a:r>
              <a:rPr lang="en-US" sz="1100" dirty="0">
                <a:solidFill>
                  <a:srgbClr val="444444"/>
                </a:solidFill>
                <a:latin typeface="Trebuchet MS"/>
                <a:cs typeface="Trebuchet MS"/>
              </a:rPr>
              <a:t> </a:t>
            </a: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Sed</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diam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nonummy</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nibh</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tincidunt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ut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laoreet</a:t>
            </a:r>
            <a:r>
              <a:rPr lang="en-US" sz="1100" dirty="0">
                <a:solidFill>
                  <a:srgbClr val="444444"/>
                </a:solidFill>
                <a:latin typeface="Trebuchet MS"/>
                <a:cs typeface="Trebuchet MS"/>
              </a:rPr>
              <a:t> magna </a:t>
            </a:r>
            <a:r>
              <a:rPr lang="en-US" sz="1100" dirty="0" err="1">
                <a:solidFill>
                  <a:srgbClr val="444444"/>
                </a:solidFill>
                <a:latin typeface="Trebuchet MS"/>
                <a:cs typeface="Trebuchet MS"/>
              </a:rPr>
              <a:t>erat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volutpat</a:t>
            </a:r>
            <a:endParaRPr lang="en-US" sz="1100" dirty="0">
              <a:solidFill>
                <a:srgbClr val="444444"/>
              </a:solidFill>
              <a:latin typeface="Trebuchet MS"/>
              <a:cs typeface="Trebuchet MS"/>
            </a:endParaRP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Lorem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ipsum</a:t>
            </a:r>
            <a:r>
              <a:rPr lang="en-US" sz="1100" dirty="0">
                <a:solidFill>
                  <a:srgbClr val="444444"/>
                </a:solidFill>
                <a:latin typeface="Trebuchet MS"/>
                <a:cs typeface="Trebuchet MS"/>
              </a:rPr>
              <a:t> dolor sit </a:t>
            </a:r>
            <a:r>
              <a:rPr lang="en-US" sz="1100" dirty="0" err="1">
                <a:solidFill>
                  <a:srgbClr val="444444"/>
                </a:solidFill>
                <a:latin typeface="Trebuchet MS"/>
                <a:cs typeface="Trebuchet MS"/>
              </a:rPr>
              <a:t>amet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consec</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tetuer</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adipiscing</a:t>
            </a:r>
            <a:r>
              <a:rPr lang="en-US" sz="1100" dirty="0">
                <a:solidFill>
                  <a:srgbClr val="444444"/>
                </a:solidFill>
                <a:latin typeface="Trebuchet MS"/>
                <a:cs typeface="Trebuchet MS"/>
              </a:rPr>
              <a:t> </a:t>
            </a:r>
          </a:p>
          <a:p>
            <a:pPr algn="ctr">
              <a:lnSpc>
                <a:spcPts val="1350"/>
              </a:lnSpc>
            </a:pPr>
            <a:endParaRPr lang="en-US" sz="1200" cap="all" dirty="0">
              <a:solidFill>
                <a:srgbClr val="444444"/>
              </a:solidFill>
              <a:latin typeface="Arial Black"/>
              <a:cs typeface="Arial Black"/>
            </a:endParaRPr>
          </a:p>
        </p:txBody>
      </p:sp>
      <p:sp>
        <p:nvSpPr>
          <p:cNvPr id="31" name="Text Placeholder 28"/>
          <p:cNvSpPr>
            <a:spLocks noGrp="1"/>
          </p:cNvSpPr>
          <p:nvPr>
            <p:ph type="body" sz="quarter" idx="13" hasCustomPrompt="1"/>
          </p:nvPr>
        </p:nvSpPr>
        <p:spPr>
          <a:xfrm>
            <a:off x="4814888" y="1373188"/>
            <a:ext cx="1800225" cy="2921000"/>
          </a:xfrm>
          <a:prstGeom prst="rect">
            <a:avLst/>
          </a:prstGeom>
        </p:spPr>
        <p:txBody>
          <a:bodyPr vert="horz"/>
          <a:lstStyle>
            <a:lvl1pPr marL="96441" indent="-96441" algn="ctr" defTabSz="342892" rtl="0" eaLnBrk="1" latinLnBrk="0" hangingPunct="1">
              <a:lnSpc>
                <a:spcPts val="1013"/>
              </a:lnSpc>
              <a:spcBef>
                <a:spcPts val="0"/>
              </a:spcBef>
              <a:spcAft>
                <a:spcPts val="731"/>
              </a:spcAft>
              <a:buClr>
                <a:srgbClr val="2FC2D9"/>
              </a:buClr>
              <a:buFont typeface="Arial"/>
              <a:buChar char="•"/>
              <a:defRPr lang="en-US" sz="1100" kern="1200" dirty="0" smtClean="0">
                <a:solidFill>
                  <a:srgbClr val="444444"/>
                </a:solidFill>
                <a:latin typeface="Trebuchet MS"/>
                <a:ea typeface="+mn-ea"/>
                <a:cs typeface="Trebuchet MS"/>
              </a:defRPr>
            </a:lvl1pPr>
          </a:lstStyle>
          <a:p>
            <a:pPr algn="ctr">
              <a:lnSpc>
                <a:spcPts val="1350"/>
              </a:lnSpc>
            </a:pPr>
            <a:r>
              <a:rPr lang="en-US" sz="1200" cap="all" dirty="0" err="1">
                <a:solidFill>
                  <a:srgbClr val="444444"/>
                </a:solidFill>
                <a:latin typeface="Arial Black"/>
                <a:cs typeface="Arial Black"/>
              </a:rPr>
              <a:t>Lorem</a:t>
            </a:r>
            <a:r>
              <a:rPr lang="en-US" sz="1200" cap="all" dirty="0">
                <a:solidFill>
                  <a:srgbClr val="444444"/>
                </a:solidFill>
                <a:latin typeface="Arial Black"/>
                <a:cs typeface="Arial Black"/>
              </a:rPr>
              <a:t> </a:t>
            </a:r>
            <a:br>
              <a:rPr lang="en-US" sz="1200" cap="all" dirty="0">
                <a:solidFill>
                  <a:srgbClr val="444444"/>
                </a:solidFill>
                <a:latin typeface="Arial Black"/>
                <a:cs typeface="Arial Black"/>
              </a:rPr>
            </a:br>
            <a:r>
              <a:rPr lang="en-US" sz="1200" cap="all" dirty="0" err="1">
                <a:solidFill>
                  <a:srgbClr val="444444"/>
                </a:solidFill>
                <a:latin typeface="Arial Black"/>
                <a:cs typeface="Arial Black"/>
              </a:rPr>
              <a:t>ipsum</a:t>
            </a:r>
            <a:r>
              <a:rPr lang="en-US" sz="1200" cap="all" dirty="0">
                <a:solidFill>
                  <a:srgbClr val="444444"/>
                </a:solidFill>
                <a:latin typeface="Arial Black"/>
                <a:cs typeface="Arial Black"/>
              </a:rPr>
              <a:t> dolor </a:t>
            </a:r>
            <a:br>
              <a:rPr lang="en-US" sz="1200" cap="all" dirty="0">
                <a:solidFill>
                  <a:srgbClr val="444444"/>
                </a:solidFill>
                <a:latin typeface="Arial Black"/>
                <a:cs typeface="Arial Black"/>
              </a:rPr>
            </a:br>
            <a:r>
              <a:rPr lang="en-US" sz="1200" cap="all" dirty="0">
                <a:solidFill>
                  <a:srgbClr val="444444"/>
                </a:solidFill>
                <a:latin typeface="Arial Black"/>
                <a:cs typeface="Arial Black"/>
              </a:rPr>
              <a:t>sit </a:t>
            </a:r>
            <a:r>
              <a:rPr lang="en-US" sz="1200" cap="all" dirty="0" err="1">
                <a:solidFill>
                  <a:srgbClr val="444444"/>
                </a:solidFill>
                <a:latin typeface="Arial Black"/>
                <a:cs typeface="Arial Black"/>
              </a:rPr>
              <a:t>amet</a:t>
            </a:r>
            <a:endParaRPr lang="en-US" sz="1200" cap="all" dirty="0">
              <a:solidFill>
                <a:srgbClr val="444444"/>
              </a:solidFill>
              <a:latin typeface="Arial Black"/>
              <a:cs typeface="Arial Black"/>
            </a:endParaRP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Lorem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ipsum</a:t>
            </a:r>
            <a:r>
              <a:rPr lang="en-US" sz="1100" dirty="0">
                <a:solidFill>
                  <a:srgbClr val="444444"/>
                </a:solidFill>
                <a:latin typeface="Trebuchet MS"/>
                <a:cs typeface="Trebuchet MS"/>
              </a:rPr>
              <a:t> dolor sit </a:t>
            </a:r>
            <a:r>
              <a:rPr lang="en-US" sz="1100" dirty="0" err="1">
                <a:solidFill>
                  <a:srgbClr val="444444"/>
                </a:solidFill>
                <a:latin typeface="Trebuchet MS"/>
                <a:cs typeface="Trebuchet MS"/>
              </a:rPr>
              <a:t>amet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consec</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tetuer</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adipiscing</a:t>
            </a:r>
            <a:r>
              <a:rPr lang="en-US" sz="1100" dirty="0">
                <a:solidFill>
                  <a:srgbClr val="444444"/>
                </a:solidFill>
                <a:latin typeface="Trebuchet MS"/>
                <a:cs typeface="Trebuchet MS"/>
              </a:rPr>
              <a:t> </a:t>
            </a: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Sed</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diam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nonummy</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nibh</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tincidunt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ut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laoreet</a:t>
            </a:r>
            <a:r>
              <a:rPr lang="en-US" sz="1100" dirty="0">
                <a:solidFill>
                  <a:srgbClr val="444444"/>
                </a:solidFill>
                <a:latin typeface="Trebuchet MS"/>
                <a:cs typeface="Trebuchet MS"/>
              </a:rPr>
              <a:t> magna </a:t>
            </a:r>
            <a:r>
              <a:rPr lang="en-US" sz="1100" dirty="0" err="1">
                <a:solidFill>
                  <a:srgbClr val="444444"/>
                </a:solidFill>
                <a:latin typeface="Trebuchet MS"/>
                <a:cs typeface="Trebuchet MS"/>
              </a:rPr>
              <a:t>erat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volutpat</a:t>
            </a:r>
            <a:endParaRPr lang="en-US" sz="1100" dirty="0">
              <a:solidFill>
                <a:srgbClr val="444444"/>
              </a:solidFill>
              <a:latin typeface="Trebuchet MS"/>
              <a:cs typeface="Trebuchet MS"/>
            </a:endParaRP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Lorem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ipsum</a:t>
            </a:r>
            <a:r>
              <a:rPr lang="en-US" sz="1100" dirty="0">
                <a:solidFill>
                  <a:srgbClr val="444444"/>
                </a:solidFill>
                <a:latin typeface="Trebuchet MS"/>
                <a:cs typeface="Trebuchet MS"/>
              </a:rPr>
              <a:t> dolor sit </a:t>
            </a:r>
            <a:r>
              <a:rPr lang="en-US" sz="1100" dirty="0" err="1">
                <a:solidFill>
                  <a:srgbClr val="444444"/>
                </a:solidFill>
                <a:latin typeface="Trebuchet MS"/>
                <a:cs typeface="Trebuchet MS"/>
              </a:rPr>
              <a:t>amet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consec</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tetuer</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adipiscing</a:t>
            </a:r>
            <a:r>
              <a:rPr lang="en-US" sz="1100" dirty="0">
                <a:solidFill>
                  <a:srgbClr val="444444"/>
                </a:solidFill>
                <a:latin typeface="Trebuchet MS"/>
                <a:cs typeface="Trebuchet MS"/>
              </a:rPr>
              <a:t> </a:t>
            </a:r>
          </a:p>
          <a:p>
            <a:pPr algn="ctr">
              <a:lnSpc>
                <a:spcPts val="1350"/>
              </a:lnSpc>
            </a:pPr>
            <a:endParaRPr lang="en-US" sz="1200" cap="all" dirty="0">
              <a:solidFill>
                <a:srgbClr val="444444"/>
              </a:solidFill>
              <a:latin typeface="Arial Black"/>
              <a:cs typeface="Arial Black"/>
            </a:endParaRPr>
          </a:p>
        </p:txBody>
      </p:sp>
      <p:sp>
        <p:nvSpPr>
          <p:cNvPr id="32" name="Text Placeholder 28"/>
          <p:cNvSpPr>
            <a:spLocks noGrp="1"/>
          </p:cNvSpPr>
          <p:nvPr>
            <p:ph type="body" sz="quarter" idx="14" hasCustomPrompt="1"/>
          </p:nvPr>
        </p:nvSpPr>
        <p:spPr>
          <a:xfrm>
            <a:off x="7100888" y="1373188"/>
            <a:ext cx="1800225" cy="2921000"/>
          </a:xfrm>
          <a:prstGeom prst="rect">
            <a:avLst/>
          </a:prstGeom>
        </p:spPr>
        <p:txBody>
          <a:bodyPr vert="horz"/>
          <a:lstStyle>
            <a:lvl1pPr marL="96441" indent="-96441" algn="ctr" defTabSz="342892" rtl="0" eaLnBrk="1" latinLnBrk="0" hangingPunct="1">
              <a:lnSpc>
                <a:spcPts val="1013"/>
              </a:lnSpc>
              <a:spcBef>
                <a:spcPts val="0"/>
              </a:spcBef>
              <a:spcAft>
                <a:spcPts val="731"/>
              </a:spcAft>
              <a:buClr>
                <a:srgbClr val="2FC2D9"/>
              </a:buClr>
              <a:buFont typeface="Arial"/>
              <a:buChar char="•"/>
              <a:defRPr lang="en-US" sz="1100" kern="1200" dirty="0" smtClean="0">
                <a:solidFill>
                  <a:srgbClr val="444444"/>
                </a:solidFill>
                <a:latin typeface="Trebuchet MS"/>
                <a:ea typeface="+mn-ea"/>
                <a:cs typeface="Trebuchet MS"/>
              </a:defRPr>
            </a:lvl1pPr>
          </a:lstStyle>
          <a:p>
            <a:pPr algn="ctr">
              <a:lnSpc>
                <a:spcPts val="1350"/>
              </a:lnSpc>
            </a:pPr>
            <a:r>
              <a:rPr lang="en-US" sz="1200" cap="all" dirty="0" err="1">
                <a:solidFill>
                  <a:srgbClr val="444444"/>
                </a:solidFill>
                <a:latin typeface="Arial Black"/>
                <a:cs typeface="Arial Black"/>
              </a:rPr>
              <a:t>Lorem</a:t>
            </a:r>
            <a:r>
              <a:rPr lang="en-US" sz="1200" cap="all" dirty="0">
                <a:solidFill>
                  <a:srgbClr val="444444"/>
                </a:solidFill>
                <a:latin typeface="Arial Black"/>
                <a:cs typeface="Arial Black"/>
              </a:rPr>
              <a:t> </a:t>
            </a:r>
            <a:br>
              <a:rPr lang="en-US" sz="1200" cap="all" dirty="0">
                <a:solidFill>
                  <a:srgbClr val="444444"/>
                </a:solidFill>
                <a:latin typeface="Arial Black"/>
                <a:cs typeface="Arial Black"/>
              </a:rPr>
            </a:br>
            <a:r>
              <a:rPr lang="en-US" sz="1200" cap="all" dirty="0" err="1">
                <a:solidFill>
                  <a:srgbClr val="444444"/>
                </a:solidFill>
                <a:latin typeface="Arial Black"/>
                <a:cs typeface="Arial Black"/>
              </a:rPr>
              <a:t>ipsum</a:t>
            </a:r>
            <a:r>
              <a:rPr lang="en-US" sz="1200" cap="all" dirty="0">
                <a:solidFill>
                  <a:srgbClr val="444444"/>
                </a:solidFill>
                <a:latin typeface="Arial Black"/>
                <a:cs typeface="Arial Black"/>
              </a:rPr>
              <a:t> dolor </a:t>
            </a:r>
            <a:br>
              <a:rPr lang="en-US" sz="1200" cap="all" dirty="0">
                <a:solidFill>
                  <a:srgbClr val="444444"/>
                </a:solidFill>
                <a:latin typeface="Arial Black"/>
                <a:cs typeface="Arial Black"/>
              </a:rPr>
            </a:br>
            <a:r>
              <a:rPr lang="en-US" sz="1200" cap="all" dirty="0">
                <a:solidFill>
                  <a:srgbClr val="444444"/>
                </a:solidFill>
                <a:latin typeface="Arial Black"/>
                <a:cs typeface="Arial Black"/>
              </a:rPr>
              <a:t>sit </a:t>
            </a:r>
            <a:r>
              <a:rPr lang="en-US" sz="1200" cap="all" dirty="0" err="1">
                <a:solidFill>
                  <a:srgbClr val="444444"/>
                </a:solidFill>
                <a:latin typeface="Arial Black"/>
                <a:cs typeface="Arial Black"/>
              </a:rPr>
              <a:t>amet</a:t>
            </a:r>
            <a:endParaRPr lang="en-US" sz="1200" cap="all" dirty="0">
              <a:solidFill>
                <a:srgbClr val="444444"/>
              </a:solidFill>
              <a:latin typeface="Arial Black"/>
              <a:cs typeface="Arial Black"/>
            </a:endParaRP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Lorem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ipsum</a:t>
            </a:r>
            <a:r>
              <a:rPr lang="en-US" sz="1100" dirty="0">
                <a:solidFill>
                  <a:srgbClr val="444444"/>
                </a:solidFill>
                <a:latin typeface="Trebuchet MS"/>
                <a:cs typeface="Trebuchet MS"/>
              </a:rPr>
              <a:t> dolor sit </a:t>
            </a:r>
            <a:r>
              <a:rPr lang="en-US" sz="1100" dirty="0" err="1">
                <a:solidFill>
                  <a:srgbClr val="444444"/>
                </a:solidFill>
                <a:latin typeface="Trebuchet MS"/>
                <a:cs typeface="Trebuchet MS"/>
              </a:rPr>
              <a:t>amet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consec</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tetuer</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adipiscing</a:t>
            </a:r>
            <a:r>
              <a:rPr lang="en-US" sz="1100" dirty="0">
                <a:solidFill>
                  <a:srgbClr val="444444"/>
                </a:solidFill>
                <a:latin typeface="Trebuchet MS"/>
                <a:cs typeface="Trebuchet MS"/>
              </a:rPr>
              <a:t> </a:t>
            </a: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Sed</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diam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nonummy</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nibh</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tincidunt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ut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laoreet</a:t>
            </a:r>
            <a:r>
              <a:rPr lang="en-US" sz="1100" dirty="0">
                <a:solidFill>
                  <a:srgbClr val="444444"/>
                </a:solidFill>
                <a:latin typeface="Trebuchet MS"/>
                <a:cs typeface="Trebuchet MS"/>
              </a:rPr>
              <a:t> magna </a:t>
            </a:r>
            <a:r>
              <a:rPr lang="en-US" sz="1100" dirty="0" err="1">
                <a:solidFill>
                  <a:srgbClr val="444444"/>
                </a:solidFill>
                <a:latin typeface="Trebuchet MS"/>
                <a:cs typeface="Trebuchet MS"/>
              </a:rPr>
              <a:t>erat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volutpat</a:t>
            </a:r>
            <a:endParaRPr lang="en-US" sz="1100" dirty="0">
              <a:solidFill>
                <a:srgbClr val="444444"/>
              </a:solidFill>
              <a:latin typeface="Trebuchet MS"/>
              <a:cs typeface="Trebuchet MS"/>
            </a:endParaRP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Lorem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ipsum</a:t>
            </a:r>
            <a:r>
              <a:rPr lang="en-US" sz="1100" dirty="0">
                <a:solidFill>
                  <a:srgbClr val="444444"/>
                </a:solidFill>
                <a:latin typeface="Trebuchet MS"/>
                <a:cs typeface="Trebuchet MS"/>
              </a:rPr>
              <a:t> dolor sit </a:t>
            </a:r>
            <a:r>
              <a:rPr lang="en-US" sz="1100" dirty="0" err="1">
                <a:solidFill>
                  <a:srgbClr val="444444"/>
                </a:solidFill>
                <a:latin typeface="Trebuchet MS"/>
                <a:cs typeface="Trebuchet MS"/>
              </a:rPr>
              <a:t>amet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consec</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tetuer</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adipiscing</a:t>
            </a:r>
            <a:r>
              <a:rPr lang="en-US" sz="1100" dirty="0">
                <a:solidFill>
                  <a:srgbClr val="444444"/>
                </a:solidFill>
                <a:latin typeface="Trebuchet MS"/>
                <a:cs typeface="Trebuchet MS"/>
              </a:rPr>
              <a:t> </a:t>
            </a:r>
          </a:p>
          <a:p>
            <a:pPr algn="ctr">
              <a:lnSpc>
                <a:spcPts val="1350"/>
              </a:lnSpc>
            </a:pPr>
            <a:endParaRPr lang="en-US" sz="1200" cap="all" dirty="0">
              <a:solidFill>
                <a:srgbClr val="444444"/>
              </a:solidFill>
              <a:latin typeface="Arial Black"/>
              <a:cs typeface="Arial Black"/>
            </a:endParaRPr>
          </a:p>
        </p:txBody>
      </p:sp>
    </p:spTree>
    <p:extLst>
      <p:ext uri="{BB962C8B-B14F-4D97-AF65-F5344CB8AC3E}">
        <p14:creationId xmlns:p14="http://schemas.microsoft.com/office/powerpoint/2010/main" val="2827067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80" tIns="34290" rIns="68580" bIns="34290" anchor="ctr"/>
          <a:lstStyle>
            <a:lvl1pPr marL="0" indent="0" algn="ctr">
              <a:buNone/>
              <a:defRPr/>
            </a:lvl1pPr>
          </a:lstStyle>
          <a:p>
            <a:r>
              <a:rPr lang="en-US" dirty="0"/>
              <a:t>Background Image</a:t>
            </a:r>
          </a:p>
        </p:txBody>
      </p:sp>
      <p:sp>
        <p:nvSpPr>
          <p:cNvPr id="3" name="Text Placeholder 4"/>
          <p:cNvSpPr>
            <a:spLocks noGrp="1"/>
          </p:cNvSpPr>
          <p:nvPr>
            <p:ph type="body" sz="quarter" idx="15" hasCustomPrompt="1"/>
          </p:nvPr>
        </p:nvSpPr>
        <p:spPr>
          <a:xfrm>
            <a:off x="631825" y="1556683"/>
            <a:ext cx="6910388" cy="595035"/>
          </a:xfrm>
          <a:prstGeom prst="rect">
            <a:avLst/>
          </a:prstGeom>
        </p:spPr>
        <p:txBody>
          <a:bodyPr lIns="68580" tIns="34290" rIns="68580" bIns="34290">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a:t>CLICK TO ADD TITLE</a:t>
            </a:r>
          </a:p>
        </p:txBody>
      </p:sp>
      <p:sp>
        <p:nvSpPr>
          <p:cNvPr id="4" name="Text Placeholder 7"/>
          <p:cNvSpPr>
            <a:spLocks noGrp="1"/>
          </p:cNvSpPr>
          <p:nvPr>
            <p:ph type="body" sz="quarter" idx="16" hasCustomPrompt="1"/>
          </p:nvPr>
        </p:nvSpPr>
        <p:spPr>
          <a:xfrm>
            <a:off x="660400" y="3340101"/>
            <a:ext cx="6488113" cy="284693"/>
          </a:xfrm>
          <a:prstGeom prst="rect">
            <a:avLst/>
          </a:prstGeom>
        </p:spPr>
        <p:txBody>
          <a:bodyPr lIns="68580" tIns="34290" rIns="68580" bIns="34290">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dirty="0"/>
              <a:t>CLICK TO ADD SUBTITLE</a:t>
            </a:r>
          </a:p>
        </p:txBody>
      </p:sp>
      <p:sp>
        <p:nvSpPr>
          <p:cNvPr id="5"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accent2"/>
                </a:solidFill>
              </a:defRPr>
            </a:lvl1pPr>
          </a:lstStyle>
          <a:p>
            <a:pPr lvl="0"/>
            <a:r>
              <a:rPr lang="en-US" dirty="0"/>
              <a:t>MONTH DATE, YEAR</a:t>
            </a:r>
          </a:p>
        </p:txBody>
      </p:sp>
      <p:sp>
        <p:nvSpPr>
          <p:cNvPr id="7" name="Picture Placeholder 2"/>
          <p:cNvSpPr>
            <a:spLocks noGrp="1"/>
          </p:cNvSpPr>
          <p:nvPr>
            <p:ph type="pic" sz="quarter" idx="19"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a:t>logo</a:t>
            </a:r>
          </a:p>
        </p:txBody>
      </p:sp>
    </p:spTree>
    <p:extLst>
      <p:ext uri="{BB962C8B-B14F-4D97-AF65-F5344CB8AC3E}">
        <p14:creationId xmlns:p14="http://schemas.microsoft.com/office/powerpoint/2010/main" val="3425474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No Image)">
    <p:spTree>
      <p:nvGrpSpPr>
        <p:cNvPr id="1" name=""/>
        <p:cNvGrpSpPr/>
        <p:nvPr/>
      </p:nvGrpSpPr>
      <p:grpSpPr>
        <a:xfrm>
          <a:off x="0" y="0"/>
          <a:ext cx="0" cy="0"/>
          <a:chOff x="0" y="0"/>
          <a:chExt cx="0" cy="0"/>
        </a:xfrm>
      </p:grpSpPr>
      <p:pic>
        <p:nvPicPr>
          <p:cNvPr id="10" name="Picture Placeholder 6" descr="Pattern_ppt.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367" y="-11545"/>
            <a:ext cx="6898105" cy="5173578"/>
          </a:xfrm>
          <a:prstGeom prst="rect">
            <a:avLst/>
          </a:prstGeom>
        </p:spPr>
      </p:pic>
      <p:pic>
        <p:nvPicPr>
          <p:cNvPr id="16" name="Picture Placeholder 6" descr="Pattern_ppt.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858002" y="-11545"/>
            <a:ext cx="2338293" cy="5173578"/>
          </a:xfrm>
          <a:prstGeom prst="rect">
            <a:avLst/>
          </a:prstGeom>
        </p:spPr>
      </p:pic>
      <p:sp>
        <p:nvSpPr>
          <p:cNvPr id="7" name="Text Placeholder 12"/>
          <p:cNvSpPr>
            <a:spLocks noGrp="1"/>
          </p:cNvSpPr>
          <p:nvPr>
            <p:ph type="body" sz="quarter" idx="13" hasCustomPrompt="1"/>
          </p:nvPr>
        </p:nvSpPr>
        <p:spPr>
          <a:xfrm>
            <a:off x="872404" y="3947727"/>
            <a:ext cx="5012270" cy="588623"/>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892" indent="0">
              <a:buNone/>
              <a:defRPr sz="3800" b="0" i="0" cap="all">
                <a:latin typeface="Arial Black"/>
                <a:cs typeface="Arial Black"/>
              </a:defRPr>
            </a:lvl2pPr>
            <a:lvl3pPr marL="685783" indent="0">
              <a:buNone/>
              <a:defRPr sz="3800" b="0" i="0" cap="all">
                <a:latin typeface="Arial Black"/>
                <a:cs typeface="Arial Black"/>
              </a:defRPr>
            </a:lvl3pPr>
            <a:lvl4pPr marL="1028675" indent="0">
              <a:buNone/>
              <a:defRPr sz="3800" b="0" i="0" cap="all">
                <a:latin typeface="Arial Black"/>
                <a:cs typeface="Arial Black"/>
              </a:defRPr>
            </a:lvl4pPr>
            <a:lvl5pPr marL="1371566" indent="0">
              <a:buNone/>
              <a:defRPr sz="3800" b="0" i="0" cap="all">
                <a:latin typeface="Arial Black"/>
                <a:cs typeface="Arial Black"/>
              </a:defRPr>
            </a:lvl5pPr>
          </a:lstStyle>
          <a:p>
            <a:pPr lvl="0"/>
            <a:r>
              <a:rPr lang="en-US" dirty="0"/>
              <a:t>And Line 3 Here</a:t>
            </a:r>
          </a:p>
        </p:txBody>
      </p:sp>
      <p:sp>
        <p:nvSpPr>
          <p:cNvPr id="13" name="Text Placeholder 12"/>
          <p:cNvSpPr>
            <a:spLocks noGrp="1"/>
          </p:cNvSpPr>
          <p:nvPr>
            <p:ph type="body" sz="quarter" idx="11" hasCustomPrompt="1"/>
          </p:nvPr>
        </p:nvSpPr>
        <p:spPr>
          <a:xfrm>
            <a:off x="872405" y="3394370"/>
            <a:ext cx="3688189" cy="588623"/>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892" indent="0">
              <a:buNone/>
              <a:defRPr sz="3800" b="0" i="0" cap="all">
                <a:latin typeface="Arial Black"/>
                <a:cs typeface="Arial Black"/>
              </a:defRPr>
            </a:lvl2pPr>
            <a:lvl3pPr marL="685783" indent="0">
              <a:buNone/>
              <a:defRPr sz="3800" b="0" i="0" cap="all">
                <a:latin typeface="Arial Black"/>
                <a:cs typeface="Arial Black"/>
              </a:defRPr>
            </a:lvl3pPr>
            <a:lvl4pPr marL="1028675" indent="0">
              <a:buNone/>
              <a:defRPr sz="3800" b="0" i="0" cap="all">
                <a:latin typeface="Arial Black"/>
                <a:cs typeface="Arial Black"/>
              </a:defRPr>
            </a:lvl4pPr>
            <a:lvl5pPr marL="1371566" indent="0">
              <a:buNone/>
              <a:defRPr sz="3800" b="0" i="0" cap="all">
                <a:latin typeface="Arial Black"/>
                <a:cs typeface="Arial Black"/>
              </a:defRPr>
            </a:lvl5pPr>
          </a:lstStyle>
          <a:p>
            <a:pPr lvl="0"/>
            <a:r>
              <a:rPr lang="en-US" dirty="0"/>
              <a:t>Line 2 Here</a:t>
            </a:r>
          </a:p>
        </p:txBody>
      </p:sp>
      <p:sp>
        <p:nvSpPr>
          <p:cNvPr id="2" name="Title 1"/>
          <p:cNvSpPr>
            <a:spLocks noGrp="1"/>
          </p:cNvSpPr>
          <p:nvPr>
            <p:ph type="title" hasCustomPrompt="1"/>
          </p:nvPr>
        </p:nvSpPr>
        <p:spPr>
          <a:xfrm>
            <a:off x="872405" y="2869953"/>
            <a:ext cx="3717043" cy="588623"/>
          </a:xfrm>
          <a:prstGeom prst="rect">
            <a:avLst/>
          </a:prstGeom>
          <a:solidFill>
            <a:srgbClr val="2FC2D9"/>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a:t>Type line 1 here</a:t>
            </a:r>
          </a:p>
        </p:txBody>
      </p:sp>
      <p:sp>
        <p:nvSpPr>
          <p:cNvPr id="8" name="Text Placeholder 13"/>
          <p:cNvSpPr txBox="1">
            <a:spLocks/>
          </p:cNvSpPr>
          <p:nvPr userDrawn="1"/>
        </p:nvSpPr>
        <p:spPr>
          <a:xfrm>
            <a:off x="781355" y="2496459"/>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500" dirty="0"/>
          </a:p>
        </p:txBody>
      </p:sp>
      <p:sp>
        <p:nvSpPr>
          <p:cNvPr id="15" name="Text Placeholder 14"/>
          <p:cNvSpPr>
            <a:spLocks noGrp="1"/>
          </p:cNvSpPr>
          <p:nvPr>
            <p:ph type="body" sz="quarter" idx="14" hasCustomPrompt="1"/>
          </p:nvPr>
        </p:nvSpPr>
        <p:spPr>
          <a:xfrm>
            <a:off x="866629" y="2457128"/>
            <a:ext cx="3727752" cy="263149"/>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a:t>OPTIONAL EYEBROW HEADER HERE</a:t>
            </a:r>
          </a:p>
        </p:txBody>
      </p:sp>
    </p:spTree>
    <p:extLst>
      <p:ext uri="{BB962C8B-B14F-4D97-AF65-F5344CB8AC3E}">
        <p14:creationId xmlns:p14="http://schemas.microsoft.com/office/powerpoint/2010/main" val="28393865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ullet List with Graphic">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5029200" y="683204"/>
            <a:ext cx="4114800" cy="4183380"/>
          </a:xfrm>
          <a:prstGeom prst="rect">
            <a:avLst/>
          </a:prstGeom>
        </p:spPr>
        <p:txBody>
          <a:bodyPr vert="horz" anchor="ctr"/>
          <a:lstStyle>
            <a:lvl1pPr marL="0" indent="0" algn="ctr">
              <a:buNone/>
              <a:defRPr/>
            </a:lvl1pPr>
          </a:lstStyle>
          <a:p>
            <a:r>
              <a:rPr lang="en-US" dirty="0"/>
              <a:t> </a:t>
            </a:r>
          </a:p>
        </p:txBody>
      </p:sp>
      <p:sp>
        <p:nvSpPr>
          <p:cNvPr id="3" name="Text Placeholder 2"/>
          <p:cNvSpPr>
            <a:spLocks noGrp="1"/>
          </p:cNvSpPr>
          <p:nvPr>
            <p:ph idx="1" hasCustomPrompt="1"/>
          </p:nvPr>
        </p:nvSpPr>
        <p:spPr>
          <a:xfrm>
            <a:off x="360363" y="1079897"/>
            <a:ext cx="4343400" cy="3429000"/>
          </a:xfrm>
          <a:prstGeom prst="rect">
            <a:avLst/>
          </a:prstGeom>
        </p:spPr>
        <p:txBody>
          <a:bodyPr vert="horz" lIns="91440" tIns="45720" rIns="91440" bIns="45720" rtlCol="0">
            <a:normAutofit/>
          </a:bodyPr>
          <a:lstStyle>
            <a:lvl1pPr marL="173732" marR="0" indent="-173732" algn="l" defTabSz="457189" rtl="0" eaLnBrk="1" fontAlgn="auto" latinLnBrk="0" hangingPunct="1">
              <a:lnSpc>
                <a:spcPct val="120000"/>
              </a:lnSpc>
              <a:spcBef>
                <a:spcPts val="0"/>
              </a:spcBef>
              <a:spcAft>
                <a:spcPts val="1000"/>
              </a:spcAft>
              <a:buClr>
                <a:schemeClr val="accent2"/>
              </a:buClr>
              <a:buSzTx/>
              <a:buFont typeface="Arial"/>
              <a:buChar char="•"/>
              <a:tabLst/>
              <a:defRPr sz="1600" baseline="0"/>
            </a:lvl1pPr>
            <a:lvl2pPr>
              <a:defRPr sz="1600"/>
            </a:lvl2pPr>
            <a:lvl3pPr>
              <a:defRPr sz="1600"/>
            </a:lvl3pPr>
            <a:lvl4pPr>
              <a:defRPr sz="1600"/>
            </a:lvl4pPr>
            <a:lvl5pPr>
              <a:defRPr sz="1600"/>
            </a:lvl5pPr>
          </a:lstStyle>
          <a:p>
            <a:pPr lvl="0"/>
            <a:r>
              <a:rPr lang="en-US" dirty="0"/>
              <a:t>Click to add bulleted list</a:t>
            </a:r>
          </a:p>
          <a:p>
            <a:pPr lvl="0"/>
            <a:r>
              <a:rPr lang="en-US" dirty="0"/>
              <a:t>Click to add bulleted list</a:t>
            </a:r>
          </a:p>
          <a:p>
            <a:pPr lvl="0"/>
            <a:r>
              <a:rPr lang="en-US" dirty="0"/>
              <a:t>Click to add bulleted list</a:t>
            </a:r>
          </a:p>
          <a:p>
            <a:pPr lvl="0"/>
            <a:r>
              <a:rPr lang="en-US" dirty="0"/>
              <a:t>Click to add bulleted list</a:t>
            </a:r>
          </a:p>
        </p:txBody>
      </p: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2600"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12483033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Title">
    <p:spTree>
      <p:nvGrpSpPr>
        <p:cNvPr id="1" name=""/>
        <p:cNvGrpSpPr/>
        <p:nvPr/>
      </p:nvGrpSpPr>
      <p:grpSpPr>
        <a:xfrm>
          <a:off x="0" y="0"/>
          <a:ext cx="0" cy="0"/>
          <a:chOff x="0" y="0"/>
          <a:chExt cx="0" cy="0"/>
        </a:xfrm>
      </p:grpSpPr>
      <p:sp>
        <p:nvSpPr>
          <p:cNvPr id="8" name="Text Placeholder 4"/>
          <p:cNvSpPr>
            <a:spLocks noGrp="1"/>
          </p:cNvSpPr>
          <p:nvPr>
            <p:ph type="body" sz="quarter" idx="10" hasCustomPrompt="1"/>
          </p:nvPr>
        </p:nvSpPr>
        <p:spPr>
          <a:xfrm>
            <a:off x="632881" y="1417371"/>
            <a:ext cx="7450669" cy="744805"/>
          </a:xfrm>
          <a:prstGeom prst="rect">
            <a:avLst/>
          </a:prstGeom>
        </p:spPr>
        <p:txBody>
          <a:bodyPr lIns="68580" tIns="0" rIns="68580" bIns="34290">
            <a:noAutofit/>
          </a:bodyPr>
          <a:lstStyle>
            <a:lvl1pPr marL="0" indent="0">
              <a:lnSpc>
                <a:spcPct val="85000"/>
              </a:lnSpc>
              <a:spcBef>
                <a:spcPts val="0"/>
              </a:spcBef>
              <a:buNone/>
              <a:defRPr sz="4100" kern="0" cap="all" spc="-75" baseline="0">
                <a:solidFill>
                  <a:schemeClr val="bg1"/>
                </a:solidFill>
                <a:latin typeface="Arial Black"/>
                <a:cs typeface="Arial Black"/>
              </a:defRPr>
            </a:lvl1pPr>
          </a:lstStyle>
          <a:p>
            <a:pPr lvl="0"/>
            <a:r>
              <a:rPr lang="en-US" dirty="0"/>
              <a:t>Click to add title</a:t>
            </a:r>
          </a:p>
        </p:txBody>
      </p:sp>
      <p:sp>
        <p:nvSpPr>
          <p:cNvPr id="9" name="Text Placeholder 5"/>
          <p:cNvSpPr>
            <a:spLocks noGrp="1"/>
          </p:cNvSpPr>
          <p:nvPr>
            <p:ph type="body" sz="quarter" idx="11" hasCustomPrompt="1"/>
          </p:nvPr>
        </p:nvSpPr>
        <p:spPr>
          <a:xfrm>
            <a:off x="658067" y="2879524"/>
            <a:ext cx="2626059" cy="277768"/>
          </a:xfrm>
          <a:prstGeom prst="rect">
            <a:avLst/>
          </a:prstGeom>
          <a:solidFill>
            <a:schemeClr val="accent2"/>
          </a:solidFill>
        </p:spPr>
        <p:txBody>
          <a:bodyPr wrap="none" lIns="68580" tIns="27432" rIns="68580" bIns="34290">
            <a:spAutoFit/>
          </a:bodyPr>
          <a:lstStyle>
            <a:lvl1pPr marL="0" indent="0">
              <a:spcBef>
                <a:spcPts val="0"/>
              </a:spcBef>
              <a:buFontTx/>
              <a:buNone/>
              <a:defRPr sz="1400" cap="all" baseline="0">
                <a:solidFill>
                  <a:srgbClr val="FFFFFF"/>
                </a:solidFill>
                <a:latin typeface="Arial Black"/>
                <a:cs typeface="Arial Black"/>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CLICK TO ADD SUBTITLE</a:t>
            </a:r>
          </a:p>
        </p:txBody>
      </p:sp>
      <p:sp>
        <p:nvSpPr>
          <p:cNvPr id="11"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bg1"/>
                </a:solidFill>
              </a:defRPr>
            </a:lvl1pPr>
          </a:lstStyle>
          <a:p>
            <a:pPr lvl="0"/>
            <a:r>
              <a:rPr lang="en-US" dirty="0"/>
              <a:t>MONTH DATE, YEAR</a:t>
            </a:r>
          </a:p>
        </p:txBody>
      </p:sp>
      <p:sp>
        <p:nvSpPr>
          <p:cNvPr id="3" name="Picture Placeholder 2"/>
          <p:cNvSpPr>
            <a:spLocks noGrp="1"/>
          </p:cNvSpPr>
          <p:nvPr>
            <p:ph type="pic" sz="quarter" idx="18"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a:t>logo</a:t>
            </a:r>
          </a:p>
        </p:txBody>
      </p:sp>
      <p:sp>
        <p:nvSpPr>
          <p:cNvPr id="17" name="Picture Placeholder 2"/>
          <p:cNvSpPr>
            <a:spLocks noGrp="1"/>
          </p:cNvSpPr>
          <p:nvPr>
            <p:ph type="pic" sz="quarter" idx="19" hasCustomPrompt="1"/>
          </p:nvPr>
        </p:nvSpPr>
        <p:spPr>
          <a:xfrm>
            <a:off x="2286351" y="504825"/>
            <a:ext cx="1411591" cy="458881"/>
          </a:xfrm>
          <a:prstGeom prst="rect">
            <a:avLst/>
          </a:prstGeom>
        </p:spPr>
        <p:txBody>
          <a:bodyPr vert="horz" lIns="68580" tIns="34290" rIns="68580" bIns="34290"/>
          <a:lstStyle>
            <a:lvl1pPr marL="0" indent="0" algn="ctr">
              <a:buNone/>
              <a:defRPr/>
            </a:lvl1pPr>
          </a:lstStyle>
          <a:p>
            <a:r>
              <a:rPr lang="en-US" dirty="0"/>
              <a:t>logo</a:t>
            </a:r>
          </a:p>
        </p:txBody>
      </p:sp>
      <p:cxnSp>
        <p:nvCxnSpPr>
          <p:cNvPr id="5" name="Straight Connector 4"/>
          <p:cNvCxnSpPr/>
          <p:nvPr userDrawn="1"/>
        </p:nvCxnSpPr>
        <p:spPr>
          <a:xfrm>
            <a:off x="2073088" y="571499"/>
            <a:ext cx="0" cy="347382"/>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1162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80" tIns="34290" rIns="68580" bIns="34290" anchor="ctr"/>
          <a:lstStyle>
            <a:lvl1pPr marL="0" indent="0" algn="ctr">
              <a:buNone/>
              <a:defRPr/>
            </a:lvl1pPr>
          </a:lstStyle>
          <a:p>
            <a:r>
              <a:rPr lang="en-US" dirty="0"/>
              <a:t>Background Image</a:t>
            </a:r>
          </a:p>
        </p:txBody>
      </p:sp>
      <p:sp>
        <p:nvSpPr>
          <p:cNvPr id="3" name="Text Placeholder 4"/>
          <p:cNvSpPr>
            <a:spLocks noGrp="1"/>
          </p:cNvSpPr>
          <p:nvPr>
            <p:ph type="body" sz="quarter" idx="15" hasCustomPrompt="1"/>
          </p:nvPr>
        </p:nvSpPr>
        <p:spPr>
          <a:xfrm>
            <a:off x="631825" y="1556683"/>
            <a:ext cx="6910388" cy="595035"/>
          </a:xfrm>
          <a:prstGeom prst="rect">
            <a:avLst/>
          </a:prstGeom>
        </p:spPr>
        <p:txBody>
          <a:bodyPr lIns="68580" tIns="34290" rIns="68580" bIns="34290">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a:t>CLICK TO ADD TITLE</a:t>
            </a:r>
          </a:p>
        </p:txBody>
      </p:sp>
      <p:sp>
        <p:nvSpPr>
          <p:cNvPr id="4" name="Text Placeholder 7"/>
          <p:cNvSpPr>
            <a:spLocks noGrp="1"/>
          </p:cNvSpPr>
          <p:nvPr>
            <p:ph type="body" sz="quarter" idx="16" hasCustomPrompt="1"/>
          </p:nvPr>
        </p:nvSpPr>
        <p:spPr>
          <a:xfrm>
            <a:off x="660400" y="3340101"/>
            <a:ext cx="6488113" cy="284693"/>
          </a:xfrm>
          <a:prstGeom prst="rect">
            <a:avLst/>
          </a:prstGeom>
        </p:spPr>
        <p:txBody>
          <a:bodyPr lIns="68580" tIns="34290" rIns="68580" bIns="34290">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dirty="0"/>
              <a:t>CLICK TO ADD SUBTITLE</a:t>
            </a:r>
          </a:p>
        </p:txBody>
      </p:sp>
      <p:sp>
        <p:nvSpPr>
          <p:cNvPr id="5"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accent2"/>
                </a:solidFill>
              </a:defRPr>
            </a:lvl1pPr>
          </a:lstStyle>
          <a:p>
            <a:pPr lvl="0"/>
            <a:r>
              <a:rPr lang="en-US" dirty="0"/>
              <a:t>MONTH DATE, YEAR</a:t>
            </a:r>
          </a:p>
        </p:txBody>
      </p:sp>
      <p:sp>
        <p:nvSpPr>
          <p:cNvPr id="7" name="Picture Placeholder 2"/>
          <p:cNvSpPr>
            <a:spLocks noGrp="1"/>
          </p:cNvSpPr>
          <p:nvPr>
            <p:ph type="pic" sz="quarter" idx="19"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a:t>logo</a:t>
            </a:r>
          </a:p>
        </p:txBody>
      </p:sp>
    </p:spTree>
    <p:extLst>
      <p:ext uri="{BB962C8B-B14F-4D97-AF65-F5344CB8AC3E}">
        <p14:creationId xmlns:p14="http://schemas.microsoft.com/office/powerpoint/2010/main" val="29329171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Title Only">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rgbClr val="A3C644"/>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solidFill>
                  <a:schemeClr val="bg1"/>
                </a:solidFill>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4174632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360363" y="1332311"/>
            <a:ext cx="8329612" cy="3147325"/>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baseline="0">
                <a:solidFill>
                  <a:schemeClr val="bg1"/>
                </a:solidFill>
              </a:defRPr>
            </a:lvl1pPr>
            <a:lvl2pPr>
              <a:defRPr sz="1200"/>
            </a:lvl2pPr>
            <a:lvl3pPr>
              <a:defRPr sz="1200"/>
            </a:lvl3pPr>
            <a:lvl4pPr>
              <a:defRPr sz="1200"/>
            </a:lvl4pPr>
            <a:lvl5pPr>
              <a:defRPr sz="1200"/>
            </a:lvl5pPr>
          </a:lstStyle>
          <a:p>
            <a:pPr lvl="0"/>
            <a:r>
              <a:rPr lang="en-US" dirty="0"/>
              <a:t>Click to add bulleted list</a:t>
            </a:r>
          </a:p>
          <a:p>
            <a:pPr lvl="0"/>
            <a:r>
              <a:rPr lang="en-US" dirty="0"/>
              <a:t>Click to add bulleted list</a:t>
            </a:r>
          </a:p>
          <a:p>
            <a:pPr lvl="0"/>
            <a:r>
              <a:rPr lang="en-US" dirty="0"/>
              <a:t>Click to add bulleted list</a:t>
            </a:r>
          </a:p>
          <a:p>
            <a:pPr marL="130302" marR="0" lvl="0" indent="-130302" algn="l" defTabSz="342900" rtl="0" eaLnBrk="1" fontAlgn="auto" latinLnBrk="0" hangingPunct="1">
              <a:lnSpc>
                <a:spcPts val="1800"/>
              </a:lnSpc>
              <a:spcBef>
                <a:spcPts val="0"/>
              </a:spcBef>
              <a:spcAft>
                <a:spcPts val="1050"/>
              </a:spcAft>
              <a:buClr>
                <a:schemeClr val="accent2"/>
              </a:buClr>
              <a:buSzTx/>
              <a:buFont typeface="Arial"/>
              <a:buChar char="•"/>
              <a:tabLst/>
              <a:defRPr/>
            </a:pPr>
            <a:r>
              <a:rPr lang="en-US" dirty="0"/>
              <a:t>Click to add bulleted list</a:t>
            </a:r>
          </a:p>
        </p:txBody>
      </p:sp>
      <p:sp>
        <p:nvSpPr>
          <p:cNvPr id="6" name="Text Placeholder 6"/>
          <p:cNvSpPr>
            <a:spLocks noGrp="1"/>
          </p:cNvSpPr>
          <p:nvPr>
            <p:ph type="body" sz="quarter" idx="11" hasCustomPrompt="1"/>
          </p:nvPr>
        </p:nvSpPr>
        <p:spPr>
          <a:xfrm>
            <a:off x="0" y="0"/>
            <a:ext cx="9144000" cy="699516"/>
          </a:xfrm>
          <a:prstGeom prst="rect">
            <a:avLst/>
          </a:prstGeom>
          <a:solidFill>
            <a:srgbClr val="A3C644"/>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solidFill>
                  <a:schemeClr val="bg1"/>
                </a:solidFill>
                <a:latin typeface="Arial Black"/>
                <a:cs typeface="Arial Black"/>
              </a:defRPr>
            </a:lvl1pPr>
          </a:lstStyle>
          <a:p>
            <a:pPr lvl="0"/>
            <a:r>
              <a:rPr lang="en-US" dirty="0"/>
              <a:t>CLICK TO ADD TITLE</a:t>
            </a:r>
          </a:p>
        </p:txBody>
      </p:sp>
      <p:sp>
        <p:nvSpPr>
          <p:cNvPr id="9" name="Text Placeholder 2"/>
          <p:cNvSpPr>
            <a:spLocks noGrp="1"/>
          </p:cNvSpPr>
          <p:nvPr>
            <p:ph type="body" sz="quarter" idx="12" hasCustomPrompt="1"/>
          </p:nvPr>
        </p:nvSpPr>
        <p:spPr>
          <a:xfrm>
            <a:off x="418148" y="987552"/>
            <a:ext cx="1480576" cy="264688"/>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000">
                <a:solidFill>
                  <a:schemeClr val="bg1"/>
                </a:solidFill>
                <a:latin typeface="Arial Black"/>
                <a:cs typeface="Arial Black"/>
              </a:defRPr>
            </a:lvl1pPr>
          </a:lstStyle>
          <a:p>
            <a:pPr lvl="0"/>
            <a:r>
              <a:rPr lang="en-US" dirty="0"/>
              <a:t>TITLE TO GO HERE</a:t>
            </a:r>
          </a:p>
        </p:txBody>
      </p:sp>
    </p:spTree>
    <p:extLst>
      <p:ext uri="{BB962C8B-B14F-4D97-AF65-F5344CB8AC3E}">
        <p14:creationId xmlns:p14="http://schemas.microsoft.com/office/powerpoint/2010/main" val="8774240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8"/>
            <a:ext cx="8339328" cy="3383280"/>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baseline="0">
                <a:solidFill>
                  <a:schemeClr val="bg1"/>
                </a:solidFill>
              </a:defRPr>
            </a:lvl1pPr>
            <a:lvl2pPr marL="557213" indent="-214313">
              <a:lnSpc>
                <a:spcPct val="120000"/>
              </a:lnSpc>
              <a:buClr>
                <a:schemeClr val="tx1"/>
              </a:buClr>
              <a:buSzPct val="100000"/>
              <a:buFont typeface="Lucida Grande"/>
              <a:buChar char="–"/>
              <a:defRPr sz="1200" baseline="0">
                <a:solidFill>
                  <a:schemeClr val="bg1"/>
                </a:solidFill>
              </a:defRPr>
            </a:lvl2pPr>
            <a:lvl3pPr>
              <a:lnSpc>
                <a:spcPct val="120000"/>
              </a:lnSpc>
              <a:defRPr sz="1100" baseline="0">
                <a:solidFill>
                  <a:schemeClr val="bg1"/>
                </a:solidFill>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7" name="Text Placeholder 6"/>
          <p:cNvSpPr>
            <a:spLocks noGrp="1"/>
          </p:cNvSpPr>
          <p:nvPr>
            <p:ph type="body" sz="quarter" idx="10" hasCustomPrompt="1"/>
          </p:nvPr>
        </p:nvSpPr>
        <p:spPr>
          <a:xfrm>
            <a:off x="0" y="0"/>
            <a:ext cx="9144000" cy="699516"/>
          </a:xfrm>
          <a:prstGeom prst="rect">
            <a:avLst/>
          </a:prstGeom>
          <a:solidFill>
            <a:srgbClr val="A3C644"/>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solidFill>
                  <a:schemeClr val="bg1"/>
                </a:solidFill>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38502634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619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Title Only">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0" y="0"/>
            <a:ext cx="9144000" cy="699516"/>
          </a:xfrm>
          <a:prstGeom prst="rect">
            <a:avLst/>
          </a:prstGeom>
          <a:solidFill>
            <a:srgbClr val="A3C644"/>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solidFill>
                  <a:schemeClr val="bg1"/>
                </a:solidFill>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114980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ntent with Subhead">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360363" y="1332311"/>
            <a:ext cx="8329612" cy="3147325"/>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baseline="0">
                <a:solidFill>
                  <a:schemeClr val="bg1"/>
                </a:solidFill>
              </a:defRPr>
            </a:lvl1pPr>
            <a:lvl2pPr>
              <a:defRPr sz="1200"/>
            </a:lvl2pPr>
            <a:lvl3pPr>
              <a:defRPr sz="1200"/>
            </a:lvl3pPr>
            <a:lvl4pPr>
              <a:defRPr sz="1200"/>
            </a:lvl4pPr>
            <a:lvl5pPr>
              <a:defRPr sz="1200"/>
            </a:lvl5pPr>
          </a:lstStyle>
          <a:p>
            <a:pPr lvl="0"/>
            <a:r>
              <a:rPr lang="en-US" dirty="0"/>
              <a:t>Click to add bulleted list</a:t>
            </a:r>
          </a:p>
          <a:p>
            <a:pPr lvl="0"/>
            <a:r>
              <a:rPr lang="en-US" dirty="0"/>
              <a:t>Click to add bulleted list</a:t>
            </a:r>
          </a:p>
          <a:p>
            <a:pPr lvl="0"/>
            <a:r>
              <a:rPr lang="en-US" dirty="0"/>
              <a:t>Click to add bulleted list</a:t>
            </a:r>
          </a:p>
          <a:p>
            <a:pPr marL="130302" marR="0" lvl="0" indent="-130302" algn="l" defTabSz="342900" rtl="0" eaLnBrk="1" fontAlgn="auto" latinLnBrk="0" hangingPunct="1">
              <a:lnSpc>
                <a:spcPts val="1800"/>
              </a:lnSpc>
              <a:spcBef>
                <a:spcPts val="0"/>
              </a:spcBef>
              <a:spcAft>
                <a:spcPts val="1050"/>
              </a:spcAft>
              <a:buClr>
                <a:schemeClr val="accent2"/>
              </a:buClr>
              <a:buSzTx/>
              <a:buFont typeface="Arial"/>
              <a:buChar char="•"/>
              <a:tabLst/>
              <a:defRPr/>
            </a:pPr>
            <a:r>
              <a:rPr lang="en-US" dirty="0"/>
              <a:t>Click to add bulleted list</a:t>
            </a:r>
          </a:p>
        </p:txBody>
      </p:sp>
      <p:sp>
        <p:nvSpPr>
          <p:cNvPr id="6" name="Text Placeholder 6"/>
          <p:cNvSpPr>
            <a:spLocks noGrp="1"/>
          </p:cNvSpPr>
          <p:nvPr>
            <p:ph type="body" sz="quarter" idx="11" hasCustomPrompt="1"/>
          </p:nvPr>
        </p:nvSpPr>
        <p:spPr>
          <a:xfrm>
            <a:off x="0" y="0"/>
            <a:ext cx="9144000" cy="699516"/>
          </a:xfrm>
          <a:prstGeom prst="rect">
            <a:avLst/>
          </a:prstGeom>
          <a:solidFill>
            <a:srgbClr val="A3C644"/>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solidFill>
                  <a:schemeClr val="bg1"/>
                </a:solidFill>
                <a:latin typeface="Arial Black"/>
                <a:cs typeface="Arial Black"/>
              </a:defRPr>
            </a:lvl1pPr>
          </a:lstStyle>
          <a:p>
            <a:pPr lvl="0"/>
            <a:r>
              <a:rPr lang="en-US" dirty="0"/>
              <a:t>CLICK TO ADD TITLE</a:t>
            </a:r>
          </a:p>
        </p:txBody>
      </p:sp>
      <p:sp>
        <p:nvSpPr>
          <p:cNvPr id="9" name="Text Placeholder 2"/>
          <p:cNvSpPr>
            <a:spLocks noGrp="1"/>
          </p:cNvSpPr>
          <p:nvPr>
            <p:ph type="body" sz="quarter" idx="12" hasCustomPrompt="1"/>
          </p:nvPr>
        </p:nvSpPr>
        <p:spPr>
          <a:xfrm>
            <a:off x="418148" y="987552"/>
            <a:ext cx="1480576" cy="264688"/>
          </a:xfrm>
          <a:prstGeom prst="rect">
            <a:avLst/>
          </a:prstGeom>
          <a:solidFill>
            <a:schemeClr val="accent2"/>
          </a:solidFill>
          <a:ln>
            <a:noFill/>
          </a:ln>
        </p:spPr>
        <p:txBody>
          <a:bodyPr wrap="none" lIns="68580" tIns="54864" rIns="68580" bIns="54864" anchor="ctr" anchorCtr="0">
            <a:spAutoFit/>
          </a:bodyPr>
          <a:lstStyle>
            <a:lvl1pPr marL="0" indent="0" algn="l">
              <a:spcBef>
                <a:spcPts val="0"/>
              </a:spcBef>
              <a:buNone/>
              <a:defRPr sz="1000">
                <a:solidFill>
                  <a:schemeClr val="bg1"/>
                </a:solidFill>
                <a:latin typeface="Arial Black"/>
                <a:cs typeface="Arial Black"/>
              </a:defRPr>
            </a:lvl1pPr>
          </a:lstStyle>
          <a:p>
            <a:pPr lvl="0"/>
            <a:r>
              <a:rPr lang="en-US" dirty="0"/>
              <a:t>TITLE TO GO HERE</a:t>
            </a:r>
          </a:p>
        </p:txBody>
      </p:sp>
    </p:spTree>
    <p:extLst>
      <p:ext uri="{BB962C8B-B14F-4D97-AF65-F5344CB8AC3E}">
        <p14:creationId xmlns:p14="http://schemas.microsoft.com/office/powerpoint/2010/main" val="2238060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ed Conten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8"/>
            <a:ext cx="8339328" cy="3383280"/>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baseline="0">
                <a:solidFill>
                  <a:schemeClr val="bg1"/>
                </a:solidFill>
              </a:defRPr>
            </a:lvl1pPr>
            <a:lvl2pPr marL="557213" indent="-214313">
              <a:lnSpc>
                <a:spcPct val="120000"/>
              </a:lnSpc>
              <a:buClr>
                <a:schemeClr val="tx1"/>
              </a:buClr>
              <a:buSzPct val="100000"/>
              <a:buFont typeface="Lucida Grande"/>
              <a:buChar char="–"/>
              <a:defRPr sz="1200" baseline="0">
                <a:solidFill>
                  <a:schemeClr val="bg1"/>
                </a:solidFill>
              </a:defRPr>
            </a:lvl2pPr>
            <a:lvl3pPr>
              <a:lnSpc>
                <a:spcPct val="120000"/>
              </a:lnSpc>
              <a:defRPr sz="1100" baseline="0">
                <a:solidFill>
                  <a:schemeClr val="bg1"/>
                </a:solidFill>
              </a:defRPr>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p:txBody>
      </p:sp>
      <p:sp>
        <p:nvSpPr>
          <p:cNvPr id="7" name="Text Placeholder 6"/>
          <p:cNvSpPr>
            <a:spLocks noGrp="1"/>
          </p:cNvSpPr>
          <p:nvPr>
            <p:ph type="body" sz="quarter" idx="10" hasCustomPrompt="1"/>
          </p:nvPr>
        </p:nvSpPr>
        <p:spPr>
          <a:xfrm>
            <a:off x="0" y="0"/>
            <a:ext cx="9144000" cy="699516"/>
          </a:xfrm>
          <a:prstGeom prst="rect">
            <a:avLst/>
          </a:prstGeom>
          <a:solidFill>
            <a:srgbClr val="A3C644"/>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solidFill>
                  <a:schemeClr val="bg1"/>
                </a:solidFill>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1754562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633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EB68BC15-F24B-E446-B553-68F95ADB7EEE}" type="datetimeFigureOut">
              <a:rPr lang="en-US" smtClean="0"/>
              <a:t>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3411084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68BC15-F24B-E446-B553-68F95ADB7EEE}" type="datetimeFigureOut">
              <a:rPr lang="en-US" smtClean="0"/>
              <a:t>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3037558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68BC15-F24B-E446-B553-68F95ADB7EEE}" type="datetimeFigureOut">
              <a:rPr lang="en-US" smtClean="0"/>
              <a:t>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D90067-CDFE-984B-B99C-13CCC4848026}" type="slidenum">
              <a:rPr lang="en-US" smtClean="0"/>
              <a:t>‹#›</a:t>
            </a:fld>
            <a:endParaRPr lang="en-US"/>
          </a:p>
        </p:txBody>
      </p:sp>
    </p:spTree>
    <p:extLst>
      <p:ext uri="{BB962C8B-B14F-4D97-AF65-F5344CB8AC3E}">
        <p14:creationId xmlns:p14="http://schemas.microsoft.com/office/powerpoint/2010/main" val="979563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6"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4.xml"/><Relationship Id="rId7"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64547"/>
        </a:solidFill>
        <a:effectLst/>
      </p:bgPr>
    </p:bg>
    <p:spTree>
      <p:nvGrpSpPr>
        <p:cNvPr id="1" name=""/>
        <p:cNvGrpSpPr/>
        <p:nvPr/>
      </p:nvGrpSpPr>
      <p:grpSpPr>
        <a:xfrm>
          <a:off x="0" y="0"/>
          <a:ext cx="0" cy="0"/>
          <a:chOff x="0" y="0"/>
          <a:chExt cx="0" cy="0"/>
        </a:xfrm>
      </p:grpSpPr>
      <p:sp>
        <p:nvSpPr>
          <p:cNvPr id="2" name="Rectangle 1"/>
          <p:cNvSpPr/>
          <p:nvPr userDrawn="1"/>
        </p:nvSpPr>
        <p:spPr>
          <a:xfrm>
            <a:off x="0" y="4856480"/>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sp>
        <p:nvSpPr>
          <p:cNvPr id="3" name="TextBox 2"/>
          <p:cNvSpPr txBox="1"/>
          <p:nvPr userDrawn="1"/>
        </p:nvSpPr>
        <p:spPr>
          <a:xfrm>
            <a:off x="7421113" y="4900039"/>
            <a:ext cx="1493520" cy="192360"/>
          </a:xfrm>
          <a:prstGeom prst="rect">
            <a:avLst/>
          </a:prstGeom>
          <a:noFill/>
        </p:spPr>
        <p:txBody>
          <a:bodyPr wrap="square" lIns="68580" tIns="34290" rIns="68580" bIns="34290" rtlCol="0">
            <a:spAutoFit/>
          </a:bodyPr>
          <a:lstStyle/>
          <a:p>
            <a:pPr algn="r"/>
            <a:fld id="{C2C0EDAD-27A0-9447-9004-E733B36B95C3}" type="slidenum">
              <a:rPr lang="en-US" sz="800" b="0" i="0" smtClean="0">
                <a:solidFill>
                  <a:srgbClr val="CCCCCC"/>
                </a:solidFill>
                <a:latin typeface="Trebuchet MS"/>
                <a:cs typeface="Trebuchet MS"/>
              </a:rPr>
              <a:pPr algn="r"/>
              <a:t>‹#›</a:t>
            </a:fld>
            <a:endParaRPr lang="en-US" sz="800" b="0" i="0" dirty="0">
              <a:solidFill>
                <a:srgbClr val="CCCCCC"/>
              </a:solidFill>
              <a:latin typeface="Trebuchet MS"/>
              <a:cs typeface="Trebuchet MS"/>
            </a:endParaRPr>
          </a:p>
        </p:txBody>
      </p:sp>
      <p:sp>
        <p:nvSpPr>
          <p:cNvPr id="4" name="TextBox 3"/>
          <p:cNvSpPr txBox="1"/>
          <p:nvPr userDrawn="1"/>
        </p:nvSpPr>
        <p:spPr>
          <a:xfrm>
            <a:off x="880559" y="4921739"/>
            <a:ext cx="2316480" cy="161583"/>
          </a:xfrm>
          <a:prstGeom prst="rect">
            <a:avLst/>
          </a:prstGeom>
          <a:noFill/>
        </p:spPr>
        <p:txBody>
          <a:bodyPr wrap="square" lIns="68580" tIns="34290" rIns="68580" bIns="34290" rtlCol="0">
            <a:spAutoFit/>
          </a:bodyPr>
          <a:lstStyle/>
          <a:p>
            <a:r>
              <a:rPr lang="en-US" sz="600" b="0" i="0" kern="0" spc="15" dirty="0">
                <a:solidFill>
                  <a:schemeClr val="accent1"/>
                </a:solidFill>
                <a:latin typeface="Trebuchet MS"/>
                <a:cs typeface="Trebuchet MS"/>
              </a:rPr>
              <a:t>CONFIDENTIAL</a:t>
            </a:r>
          </a:p>
        </p:txBody>
      </p:sp>
      <p:cxnSp>
        <p:nvCxnSpPr>
          <p:cNvPr id="5" name="Straight Connector 4"/>
          <p:cNvCxnSpPr/>
          <p:nvPr userDrawn="1"/>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logo_footer.pn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32224" y="4931433"/>
            <a:ext cx="476250" cy="169417"/>
          </a:xfrm>
          <a:prstGeom prst="rect">
            <a:avLst/>
          </a:prstGeom>
        </p:spPr>
      </p:pic>
      <p:pic>
        <p:nvPicPr>
          <p:cNvPr id="7" name="nodejs-logo.png"/>
          <p:cNvPicPr>
            <a:picLocks noChangeAspect="1"/>
          </p:cNvPicPr>
          <p:nvPr userDrawn="1"/>
        </p:nvPicPr>
        <p:blipFill>
          <a:blip r:embed="rId9">
            <a:alphaModFix amt="2000"/>
            <a:extLst/>
          </a:blip>
          <a:stretch>
            <a:fillRect/>
          </a:stretch>
        </p:blipFill>
        <p:spPr>
          <a:xfrm>
            <a:off x="6677637" y="2697297"/>
            <a:ext cx="2466363" cy="2466363"/>
          </a:xfrm>
          <a:prstGeom prst="rect">
            <a:avLst/>
          </a:prstGeom>
          <a:ln w="12700">
            <a:miter lim="400000"/>
          </a:ln>
        </p:spPr>
      </p:pic>
    </p:spTree>
    <p:extLst>
      <p:ext uri="{BB962C8B-B14F-4D97-AF65-F5344CB8AC3E}">
        <p14:creationId xmlns:p14="http://schemas.microsoft.com/office/powerpoint/2010/main" val="200566891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50" r:id="rId3"/>
    <p:sldLayoutId id="2147483755" r:id="rId4"/>
    <p:sldLayoutId id="2147483711" r:id="rId5"/>
    <p:sldLayoutId id="2147483749" r:id="rId6"/>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B68BC15-F24B-E446-B553-68F95ADB7EEE}" type="datetimeFigureOut">
              <a:rPr lang="en-US" smtClean="0"/>
              <a:t>2/24/2019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5D90067-CDFE-984B-B99C-13CCC4848026}" type="slidenum">
              <a:rPr lang="en-US" smtClean="0"/>
              <a:t>‹#›</a:t>
            </a:fld>
            <a:endParaRPr lang="en-US"/>
          </a:p>
        </p:txBody>
      </p:sp>
    </p:spTree>
    <p:extLst>
      <p:ext uri="{BB962C8B-B14F-4D97-AF65-F5344CB8AC3E}">
        <p14:creationId xmlns:p14="http://schemas.microsoft.com/office/powerpoint/2010/main" val="2916570486"/>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464547"/>
        </a:solidFill>
        <a:effectLst/>
      </p:bgPr>
    </p:bg>
    <p:spTree>
      <p:nvGrpSpPr>
        <p:cNvPr id="1" name=""/>
        <p:cNvGrpSpPr/>
        <p:nvPr/>
      </p:nvGrpSpPr>
      <p:grpSpPr>
        <a:xfrm>
          <a:off x="0" y="0"/>
          <a:ext cx="0" cy="0"/>
          <a:chOff x="0" y="0"/>
          <a:chExt cx="0" cy="0"/>
        </a:xfrm>
      </p:grpSpPr>
      <p:sp>
        <p:nvSpPr>
          <p:cNvPr id="2" name="Rectangle 1"/>
          <p:cNvSpPr/>
          <p:nvPr userDrawn="1"/>
        </p:nvSpPr>
        <p:spPr>
          <a:xfrm>
            <a:off x="0" y="4856480"/>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sz="1400" dirty="0"/>
          </a:p>
        </p:txBody>
      </p:sp>
      <p:sp>
        <p:nvSpPr>
          <p:cNvPr id="3" name="TextBox 2"/>
          <p:cNvSpPr txBox="1"/>
          <p:nvPr userDrawn="1"/>
        </p:nvSpPr>
        <p:spPr>
          <a:xfrm>
            <a:off x="7421113" y="4900039"/>
            <a:ext cx="1493520" cy="192360"/>
          </a:xfrm>
          <a:prstGeom prst="rect">
            <a:avLst/>
          </a:prstGeom>
          <a:noFill/>
        </p:spPr>
        <p:txBody>
          <a:bodyPr wrap="square" lIns="68580" tIns="34290" rIns="68580" bIns="34290" rtlCol="0">
            <a:spAutoFit/>
          </a:bodyPr>
          <a:lstStyle/>
          <a:p>
            <a:pPr algn="r"/>
            <a:fld id="{C2C0EDAD-27A0-9447-9004-E733B36B95C3}" type="slidenum">
              <a:rPr lang="en-US" sz="800" b="0" i="0" smtClean="0">
                <a:solidFill>
                  <a:srgbClr val="CCCCCC"/>
                </a:solidFill>
                <a:latin typeface="Trebuchet MS"/>
                <a:cs typeface="Trebuchet MS"/>
              </a:rPr>
              <a:pPr algn="r"/>
              <a:t>‹#›</a:t>
            </a:fld>
            <a:endParaRPr lang="en-US" sz="800" b="0" i="0" dirty="0">
              <a:solidFill>
                <a:srgbClr val="CCCCCC"/>
              </a:solidFill>
              <a:latin typeface="Trebuchet MS"/>
              <a:cs typeface="Trebuchet MS"/>
            </a:endParaRPr>
          </a:p>
        </p:txBody>
      </p:sp>
      <p:sp>
        <p:nvSpPr>
          <p:cNvPr id="4" name="TextBox 3"/>
          <p:cNvSpPr txBox="1"/>
          <p:nvPr userDrawn="1"/>
        </p:nvSpPr>
        <p:spPr>
          <a:xfrm>
            <a:off x="880559" y="4921739"/>
            <a:ext cx="2316480" cy="161583"/>
          </a:xfrm>
          <a:prstGeom prst="rect">
            <a:avLst/>
          </a:prstGeom>
          <a:noFill/>
        </p:spPr>
        <p:txBody>
          <a:bodyPr wrap="square" lIns="68580" tIns="34290" rIns="68580" bIns="34290" rtlCol="0">
            <a:spAutoFit/>
          </a:bodyPr>
          <a:lstStyle/>
          <a:p>
            <a:r>
              <a:rPr lang="en-US" sz="600" b="0" i="0" kern="0" spc="15" dirty="0">
                <a:solidFill>
                  <a:schemeClr val="accent1"/>
                </a:solidFill>
                <a:latin typeface="Trebuchet MS"/>
                <a:cs typeface="Trebuchet MS"/>
              </a:rPr>
              <a:t>CONFIDENTIAL</a:t>
            </a:r>
          </a:p>
        </p:txBody>
      </p:sp>
      <p:cxnSp>
        <p:nvCxnSpPr>
          <p:cNvPr id="5" name="Straight Connector 4"/>
          <p:cNvCxnSpPr/>
          <p:nvPr userDrawn="1"/>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logo_footer.png"/>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32224" y="4931433"/>
            <a:ext cx="476250" cy="169417"/>
          </a:xfrm>
          <a:prstGeom prst="rect">
            <a:avLst/>
          </a:prstGeom>
        </p:spPr>
      </p:pic>
      <p:pic>
        <p:nvPicPr>
          <p:cNvPr id="7" name="nodejs-logo.png"/>
          <p:cNvPicPr>
            <a:picLocks noChangeAspect="1"/>
          </p:cNvPicPr>
          <p:nvPr userDrawn="1"/>
        </p:nvPicPr>
        <p:blipFill>
          <a:blip r:embed="rId9">
            <a:alphaModFix amt="2000"/>
            <a:extLst/>
          </a:blip>
          <a:stretch>
            <a:fillRect/>
          </a:stretch>
        </p:blipFill>
        <p:spPr>
          <a:xfrm>
            <a:off x="6677637" y="2697297"/>
            <a:ext cx="2466363" cy="2466363"/>
          </a:xfrm>
          <a:prstGeom prst="rect">
            <a:avLst/>
          </a:prstGeom>
          <a:ln w="12700">
            <a:miter lim="400000"/>
          </a:ln>
        </p:spPr>
      </p:pic>
    </p:spTree>
    <p:extLst>
      <p:ext uri="{BB962C8B-B14F-4D97-AF65-F5344CB8AC3E}">
        <p14:creationId xmlns:p14="http://schemas.microsoft.com/office/powerpoint/2010/main" val="1606700399"/>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hyperlink" Target="http://Thomas_andersonovich@epam.com" TargetMode="External"/><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ongodb.org/manual/installation/"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plugins.jetbrains.com/plugin/7141"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lake_view.jpg"/>
          <p:cNvPicPr>
            <a:picLocks noGrp="1" noChangeAspect="1"/>
          </p:cNvPicPr>
          <p:nvPr>
            <p:ph type="pic" sz="quarter" idx="18"/>
          </p:nvPr>
        </p:nvPicPr>
        <p:blipFill>
          <a:blip r:embed="rId3" cstate="screen">
            <a:extLst>
              <a:ext uri="{28A0092B-C50C-407E-A947-70E740481C1C}">
                <a14:useLocalDpi xmlns:a14="http://schemas.microsoft.com/office/drawing/2010/main"/>
              </a:ext>
            </a:extLst>
          </a:blip>
          <a:srcRect/>
          <a:stretch>
            <a:fillRect/>
          </a:stretch>
        </p:blipFill>
        <p:spPr/>
      </p:pic>
      <p:sp>
        <p:nvSpPr>
          <p:cNvPr id="3" name="Text Placeholder 2"/>
          <p:cNvSpPr>
            <a:spLocks noGrp="1"/>
          </p:cNvSpPr>
          <p:nvPr>
            <p:ph type="body" sz="quarter" idx="15"/>
          </p:nvPr>
        </p:nvSpPr>
        <p:spPr>
          <a:xfrm>
            <a:off x="660399" y="1305764"/>
            <a:ext cx="6910388" cy="1842043"/>
          </a:xfrm>
        </p:spPr>
        <p:txBody>
          <a:bodyPr/>
          <a:lstStyle/>
          <a:p>
            <a:r>
              <a:rPr lang="en-US" sz="4800" b="1" dirty="0">
                <a:latin typeface="Oswald" panose="02000503000000000000" pitchFamily="2" charset="0"/>
                <a:ea typeface="Oswald DemiBold" charset="0"/>
                <a:cs typeface="Oswald DemiBold" charset="0"/>
              </a:rPr>
              <a:t>NoSQL</a:t>
            </a:r>
          </a:p>
          <a:p>
            <a:r>
              <a:rPr lang="en-US" sz="4800" b="1" dirty="0">
                <a:latin typeface="Oswald" panose="02000503000000000000" pitchFamily="2" charset="0"/>
                <a:ea typeface="Oswald DemiBold" charset="0"/>
                <a:cs typeface="Oswald DemiBold" charset="0"/>
              </a:rPr>
              <a:t>DATABASES</a:t>
            </a:r>
          </a:p>
          <a:p>
            <a:r>
              <a:rPr lang="en-US" sz="4800" b="1" dirty="0">
                <a:latin typeface="Oswald" panose="02000503000000000000" pitchFamily="2" charset="0"/>
                <a:ea typeface="Oswald DemiBold" charset="0"/>
                <a:cs typeface="Oswald DemiBold" charset="0"/>
              </a:rPr>
              <a:t>IN NODE.JS</a:t>
            </a:r>
          </a:p>
        </p:txBody>
      </p:sp>
      <p:sp>
        <p:nvSpPr>
          <p:cNvPr id="4" name="Text Placeholder 3"/>
          <p:cNvSpPr>
            <a:spLocks noGrp="1"/>
          </p:cNvSpPr>
          <p:nvPr>
            <p:ph type="body" sz="quarter" idx="16"/>
          </p:nvPr>
        </p:nvSpPr>
        <p:spPr/>
        <p:txBody>
          <a:bodyPr/>
          <a:lstStyle/>
          <a:p>
            <a:r>
              <a:rPr lang="en-US" dirty="0"/>
              <a:t>Andrii Kochkin</a:t>
            </a:r>
          </a:p>
        </p:txBody>
      </p:sp>
      <p:sp>
        <p:nvSpPr>
          <p:cNvPr id="5" name="Text Placeholder 4"/>
          <p:cNvSpPr>
            <a:spLocks noGrp="1"/>
          </p:cNvSpPr>
          <p:nvPr>
            <p:ph type="body" sz="quarter" idx="17"/>
          </p:nvPr>
        </p:nvSpPr>
        <p:spPr/>
        <p:txBody>
          <a:bodyPr>
            <a:normAutofit lnSpcReduction="10000"/>
          </a:bodyPr>
          <a:lstStyle/>
          <a:p>
            <a:r>
              <a:rPr lang="en-US" dirty="0">
                <a:cs typeface="Trebuchet MS"/>
              </a:rPr>
              <a:t>FEBRUARY 25, 2019</a:t>
            </a:r>
          </a:p>
        </p:txBody>
      </p:sp>
      <p:pic>
        <p:nvPicPr>
          <p:cNvPr id="18" name="Picture Placeholder 17" descr="logo_cover_5.png"/>
          <p:cNvPicPr>
            <a:picLocks noGrp="1" noChangeAspect="1"/>
          </p:cNvPicPr>
          <p:nvPr>
            <p:ph type="pic" sz="quarter" idx="19"/>
          </p:nvPr>
        </p:nvPicPr>
        <p:blipFill>
          <a:blip r:embed="rId4" cstate="screen">
            <a:extLst>
              <a:ext uri="{28A0092B-C50C-407E-A947-70E740481C1C}">
                <a14:useLocalDpi xmlns:a14="http://schemas.microsoft.com/office/drawing/2010/main"/>
              </a:ext>
            </a:extLst>
          </a:blip>
          <a:srcRect t="3538" b="3538"/>
          <a:stretch>
            <a:fillRect/>
          </a:stretch>
        </p:blipFill>
        <p:spPr/>
      </p:pic>
    </p:spTree>
    <p:extLst>
      <p:ext uri="{BB962C8B-B14F-4D97-AF65-F5344CB8AC3E}">
        <p14:creationId xmlns:p14="http://schemas.microsoft.com/office/powerpoint/2010/main" val="2245302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NoSQL COLUMN (DATA STORE)</a:t>
            </a:r>
          </a:p>
        </p:txBody>
      </p:sp>
      <p:pic>
        <p:nvPicPr>
          <p:cNvPr id="5" name="Picture 4">
            <a:extLst>
              <a:ext uri="{FF2B5EF4-FFF2-40B4-BE49-F238E27FC236}">
                <a16:creationId xmlns:a16="http://schemas.microsoft.com/office/drawing/2014/main" id="{E497177D-FF64-45D6-A851-9AC7932C271B}"/>
              </a:ext>
            </a:extLst>
          </p:cNvPr>
          <p:cNvPicPr>
            <a:picLocks noChangeAspect="1"/>
          </p:cNvPicPr>
          <p:nvPr/>
        </p:nvPicPr>
        <p:blipFill>
          <a:blip r:embed="rId3"/>
          <a:stretch>
            <a:fillRect/>
          </a:stretch>
        </p:blipFill>
        <p:spPr>
          <a:xfrm>
            <a:off x="2552752" y="2537226"/>
            <a:ext cx="6458665" cy="1638607"/>
          </a:xfrm>
          <a:prstGeom prst="rect">
            <a:avLst/>
          </a:prstGeom>
        </p:spPr>
      </p:pic>
      <p:pic>
        <p:nvPicPr>
          <p:cNvPr id="2052" name="Picture 4" descr="https://upload.wikimedia.org/wikipedia/en/7/7e/Column_%28data_store%29.png">
            <a:extLst>
              <a:ext uri="{FF2B5EF4-FFF2-40B4-BE49-F238E27FC236}">
                <a16:creationId xmlns:a16="http://schemas.microsoft.com/office/drawing/2014/main" id="{5DBB0182-0D73-4E18-B596-53AE8FEEDF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227" y="1059369"/>
            <a:ext cx="1896776" cy="27014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9146595-9781-4C78-9EC2-4BA194362E3D}"/>
              </a:ext>
            </a:extLst>
          </p:cNvPr>
          <p:cNvSpPr txBox="1"/>
          <p:nvPr/>
        </p:nvSpPr>
        <p:spPr>
          <a:xfrm>
            <a:off x="2721974" y="1308388"/>
            <a:ext cx="5065174" cy="707886"/>
          </a:xfrm>
          <a:prstGeom prst="rect">
            <a:avLst/>
          </a:prstGeom>
          <a:noFill/>
        </p:spPr>
        <p:txBody>
          <a:bodyPr wrap="square" rtlCol="0">
            <a:spAutoFit/>
          </a:bodyPr>
          <a:lstStyle/>
          <a:p>
            <a:r>
              <a:rPr lang="en-US" sz="2000" dirty="0"/>
              <a:t>A column consists of a (unique)</a:t>
            </a:r>
          </a:p>
          <a:p>
            <a:r>
              <a:rPr lang="en-US" sz="2000" dirty="0"/>
              <a:t> name, a value, and a timestamp.</a:t>
            </a:r>
          </a:p>
        </p:txBody>
      </p:sp>
    </p:spTree>
    <p:extLst>
      <p:ext uri="{BB962C8B-B14F-4D97-AF65-F5344CB8AC3E}">
        <p14:creationId xmlns:p14="http://schemas.microsoft.com/office/powerpoint/2010/main" val="3815637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NoSQL GRAPH DATABASE</a:t>
            </a:r>
          </a:p>
        </p:txBody>
      </p:sp>
      <p:pic>
        <p:nvPicPr>
          <p:cNvPr id="3074" name="Picture 2" descr="https://upload.wikimedia.org/wikipedia/commons/3/3a/GraphDatabase_PropertyGraph.png">
            <a:extLst>
              <a:ext uri="{FF2B5EF4-FFF2-40B4-BE49-F238E27FC236}">
                <a16:creationId xmlns:a16="http://schemas.microsoft.com/office/drawing/2014/main" id="{77F4D803-5B90-4665-BB40-7F7B18022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822" y="699516"/>
            <a:ext cx="5867400" cy="41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147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NoSQL DOCUMENTED DATA STRUCTURE</a:t>
            </a:r>
          </a:p>
        </p:txBody>
      </p:sp>
      <p:pic>
        <p:nvPicPr>
          <p:cNvPr id="6146" name="Picture 2" descr="https://acom.azurecomcdn.net/80C57D/cdn/mediahandler/docarticles/dpsmedia-prod/azure.microsoft.com/en-us/documentation/articles/documentdb-nodejs-get-started/20160912100057/node-js-tutorial-account-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514" y="867834"/>
            <a:ext cx="5316971" cy="3825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459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NoSQL Comparison to SQL</a:t>
            </a:r>
          </a:p>
        </p:txBody>
      </p:sp>
      <p:sp>
        <p:nvSpPr>
          <p:cNvPr id="6" name="Right Arrow 5"/>
          <p:cNvSpPr/>
          <p:nvPr/>
        </p:nvSpPr>
        <p:spPr>
          <a:xfrm>
            <a:off x="3483789" y="1624181"/>
            <a:ext cx="1821243" cy="219153"/>
          </a:xfrm>
          <a:prstGeom prst="rightArrow">
            <a:avLst>
              <a:gd name="adj1" fmla="val 50000"/>
              <a:gd name="adj2" fmla="val 87931"/>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Right Arrow 29"/>
          <p:cNvSpPr/>
          <p:nvPr/>
        </p:nvSpPr>
        <p:spPr>
          <a:xfrm>
            <a:off x="3484518" y="2724302"/>
            <a:ext cx="1821243" cy="219153"/>
          </a:xfrm>
          <a:prstGeom prst="rightArrow">
            <a:avLst>
              <a:gd name="adj1" fmla="val 50000"/>
              <a:gd name="adj2" fmla="val 87931"/>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Right Arrow 30"/>
          <p:cNvSpPr/>
          <p:nvPr/>
        </p:nvSpPr>
        <p:spPr>
          <a:xfrm>
            <a:off x="3484518" y="3828407"/>
            <a:ext cx="1821243" cy="219153"/>
          </a:xfrm>
          <a:prstGeom prst="rightArrow">
            <a:avLst>
              <a:gd name="adj1" fmla="val 50000"/>
              <a:gd name="adj2" fmla="val 87931"/>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5" name="Group 4"/>
          <p:cNvGrpSpPr/>
          <p:nvPr/>
        </p:nvGrpSpPr>
        <p:grpSpPr>
          <a:xfrm>
            <a:off x="751317" y="2537778"/>
            <a:ext cx="2188918" cy="1005636"/>
            <a:chOff x="751317" y="2537778"/>
            <a:chExt cx="2188918" cy="1005636"/>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599" y="2537778"/>
              <a:ext cx="1005636" cy="1005636"/>
            </a:xfrm>
            <a:prstGeom prst="rect">
              <a:avLst/>
            </a:prstGeom>
          </p:spPr>
        </p:pic>
        <p:sp>
          <p:nvSpPr>
            <p:cNvPr id="36" name="TextBox 35"/>
            <p:cNvSpPr txBox="1"/>
            <p:nvPr/>
          </p:nvSpPr>
          <p:spPr>
            <a:xfrm>
              <a:off x="751317" y="2666593"/>
              <a:ext cx="1011815" cy="338554"/>
            </a:xfrm>
            <a:prstGeom prst="rect">
              <a:avLst/>
            </a:prstGeom>
            <a:noFill/>
          </p:spPr>
          <p:txBody>
            <a:bodyPr wrap="square" rtlCol="0">
              <a:spAutoFit/>
            </a:bodyPr>
            <a:lstStyle/>
            <a:p>
              <a:pPr algn="ctr"/>
              <a:r>
                <a:rPr lang="en-US" sz="1600"/>
                <a:t>table</a:t>
              </a:r>
            </a:p>
          </p:txBody>
        </p:sp>
      </p:grpSp>
      <p:grpSp>
        <p:nvGrpSpPr>
          <p:cNvPr id="8" name="Group 7"/>
          <p:cNvGrpSpPr/>
          <p:nvPr/>
        </p:nvGrpSpPr>
        <p:grpSpPr>
          <a:xfrm>
            <a:off x="751317" y="3768706"/>
            <a:ext cx="2188918" cy="338554"/>
            <a:chOff x="751317" y="3768706"/>
            <a:chExt cx="2188918" cy="338554"/>
          </a:xfrm>
        </p:grpSpPr>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t="41321" b="41395"/>
            <a:stretch/>
          </p:blipFill>
          <p:spPr>
            <a:xfrm>
              <a:off x="1934599" y="3855229"/>
              <a:ext cx="1005636" cy="173813"/>
            </a:xfrm>
            <a:prstGeom prst="rect">
              <a:avLst/>
            </a:prstGeom>
          </p:spPr>
        </p:pic>
        <p:sp>
          <p:nvSpPr>
            <p:cNvPr id="37" name="TextBox 36"/>
            <p:cNvSpPr txBox="1"/>
            <p:nvPr/>
          </p:nvSpPr>
          <p:spPr>
            <a:xfrm>
              <a:off x="751317" y="3768706"/>
              <a:ext cx="1011815" cy="338554"/>
            </a:xfrm>
            <a:prstGeom prst="rect">
              <a:avLst/>
            </a:prstGeom>
            <a:noFill/>
          </p:spPr>
          <p:txBody>
            <a:bodyPr wrap="square" rtlCol="0">
              <a:spAutoFit/>
            </a:bodyPr>
            <a:lstStyle/>
            <a:p>
              <a:pPr algn="ctr"/>
              <a:r>
                <a:rPr lang="en-US" sz="1600"/>
                <a:t>row</a:t>
              </a:r>
            </a:p>
          </p:txBody>
        </p:sp>
      </p:grpSp>
      <p:grpSp>
        <p:nvGrpSpPr>
          <p:cNvPr id="7" name="Group 6"/>
          <p:cNvGrpSpPr/>
          <p:nvPr/>
        </p:nvGrpSpPr>
        <p:grpSpPr>
          <a:xfrm>
            <a:off x="5567935" y="2442629"/>
            <a:ext cx="2227758" cy="981502"/>
            <a:chOff x="5567935" y="2442629"/>
            <a:chExt cx="2227758" cy="981502"/>
          </a:xfrm>
        </p:grpSpPr>
        <p:grpSp>
          <p:nvGrpSpPr>
            <p:cNvPr id="23" name="Group 22"/>
            <p:cNvGrpSpPr/>
            <p:nvPr/>
          </p:nvGrpSpPr>
          <p:grpSpPr>
            <a:xfrm>
              <a:off x="6779558" y="2442629"/>
              <a:ext cx="1016135" cy="981502"/>
              <a:chOff x="6008741" y="2608883"/>
              <a:chExt cx="1016135" cy="981502"/>
            </a:xfrm>
          </p:grpSpPr>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376" y="2608883"/>
                <a:ext cx="782500" cy="782500"/>
              </a:xfrm>
              <a:prstGeom prst="rect">
                <a:avLst/>
              </a:prstGeom>
              <a:solidFill>
                <a:schemeClr val="bg1"/>
              </a:solidFill>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5559" y="2708384"/>
                <a:ext cx="782500" cy="782500"/>
              </a:xfrm>
              <a:prstGeom prst="rect">
                <a:avLst/>
              </a:prstGeom>
              <a:solidFill>
                <a:schemeClr val="bg1"/>
              </a:solidFill>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8741" y="2807885"/>
                <a:ext cx="782500" cy="782500"/>
              </a:xfrm>
              <a:prstGeom prst="rect">
                <a:avLst/>
              </a:prstGeom>
              <a:solidFill>
                <a:schemeClr val="bg1"/>
              </a:solidFill>
            </p:spPr>
          </p:pic>
        </p:grpSp>
        <p:sp>
          <p:nvSpPr>
            <p:cNvPr id="38" name="TextBox 37"/>
            <p:cNvSpPr txBox="1"/>
            <p:nvPr/>
          </p:nvSpPr>
          <p:spPr>
            <a:xfrm>
              <a:off x="5567935" y="2666593"/>
              <a:ext cx="1109149" cy="338554"/>
            </a:xfrm>
            <a:prstGeom prst="rect">
              <a:avLst/>
            </a:prstGeom>
            <a:noFill/>
          </p:spPr>
          <p:txBody>
            <a:bodyPr wrap="square" rtlCol="0">
              <a:spAutoFit/>
            </a:bodyPr>
            <a:lstStyle/>
            <a:p>
              <a:pPr algn="ctr"/>
              <a:r>
                <a:rPr lang="en-US" sz="1600"/>
                <a:t>collection</a:t>
              </a:r>
            </a:p>
          </p:txBody>
        </p:sp>
      </p:grpSp>
      <p:grpSp>
        <p:nvGrpSpPr>
          <p:cNvPr id="9" name="Group 8"/>
          <p:cNvGrpSpPr/>
          <p:nvPr/>
        </p:nvGrpSpPr>
        <p:grpSpPr>
          <a:xfrm>
            <a:off x="5543943" y="3640798"/>
            <a:ext cx="2139116" cy="782500"/>
            <a:chOff x="5543943" y="3640798"/>
            <a:chExt cx="2139116" cy="782500"/>
          </a:xfrm>
        </p:grpSpPr>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0559" y="3640798"/>
              <a:ext cx="782500" cy="782500"/>
            </a:xfrm>
            <a:prstGeom prst="rect">
              <a:avLst/>
            </a:prstGeom>
            <a:solidFill>
              <a:schemeClr val="bg1"/>
            </a:solidFill>
          </p:spPr>
        </p:pic>
        <p:sp>
          <p:nvSpPr>
            <p:cNvPr id="39" name="TextBox 38"/>
            <p:cNvSpPr txBox="1"/>
            <p:nvPr/>
          </p:nvSpPr>
          <p:spPr>
            <a:xfrm>
              <a:off x="5543943" y="3768706"/>
              <a:ext cx="1157132" cy="338554"/>
            </a:xfrm>
            <a:prstGeom prst="rect">
              <a:avLst/>
            </a:prstGeom>
            <a:noFill/>
          </p:spPr>
          <p:txBody>
            <a:bodyPr wrap="square" rtlCol="0">
              <a:spAutoFit/>
            </a:bodyPr>
            <a:lstStyle/>
            <a:p>
              <a:pPr algn="ctr"/>
              <a:r>
                <a:rPr lang="en-US" sz="1600"/>
                <a:t>document</a:t>
              </a:r>
            </a:p>
          </p:txBody>
        </p:sp>
      </p:grpSp>
      <p:sp>
        <p:nvSpPr>
          <p:cNvPr id="40" name="Arc 39"/>
          <p:cNvSpPr/>
          <p:nvPr/>
        </p:nvSpPr>
        <p:spPr>
          <a:xfrm rot="2700000">
            <a:off x="7007813" y="2990239"/>
            <a:ext cx="1102113" cy="1102113"/>
          </a:xfrm>
          <a:prstGeom prst="arc">
            <a:avLst/>
          </a:prstGeom>
          <a:ln w="38100">
            <a:solidFill>
              <a:schemeClr val="accent2"/>
            </a:solidFill>
            <a:headEnd type="triangl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Arc 40"/>
          <p:cNvSpPr/>
          <p:nvPr/>
        </p:nvSpPr>
        <p:spPr>
          <a:xfrm rot="2700000">
            <a:off x="7007814" y="1674905"/>
            <a:ext cx="1102113" cy="1102113"/>
          </a:xfrm>
          <a:prstGeom prst="arc">
            <a:avLst/>
          </a:prstGeom>
          <a:ln w="38100">
            <a:solidFill>
              <a:schemeClr val="accent2"/>
            </a:solidFill>
            <a:headEnd type="triangl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Arc 41"/>
          <p:cNvSpPr/>
          <p:nvPr/>
        </p:nvSpPr>
        <p:spPr>
          <a:xfrm rot="2700000">
            <a:off x="2147612" y="1674904"/>
            <a:ext cx="1102113" cy="1102113"/>
          </a:xfrm>
          <a:prstGeom prst="arc">
            <a:avLst/>
          </a:prstGeom>
          <a:ln w="38100">
            <a:solidFill>
              <a:schemeClr val="accent2"/>
            </a:solidFill>
            <a:headEnd type="triangl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Arc 42"/>
          <p:cNvSpPr/>
          <p:nvPr/>
        </p:nvSpPr>
        <p:spPr>
          <a:xfrm rot="2700000">
            <a:off x="2147613" y="2990239"/>
            <a:ext cx="1102113" cy="1102113"/>
          </a:xfrm>
          <a:prstGeom prst="arc">
            <a:avLst/>
          </a:prstGeom>
          <a:ln w="38100">
            <a:solidFill>
              <a:schemeClr val="accent2"/>
            </a:solidFill>
            <a:headEnd type="triangl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 name="Group 1"/>
          <p:cNvGrpSpPr/>
          <p:nvPr/>
        </p:nvGrpSpPr>
        <p:grpSpPr>
          <a:xfrm>
            <a:off x="751319" y="899180"/>
            <a:ext cx="2338598" cy="1326783"/>
            <a:chOff x="751319" y="899180"/>
            <a:chExt cx="2338598" cy="1326783"/>
          </a:xfrm>
        </p:grpSpPr>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3134" y="899180"/>
              <a:ext cx="1326783" cy="1326783"/>
            </a:xfrm>
            <a:prstGeom prst="rect">
              <a:avLst/>
            </a:prstGeom>
          </p:spPr>
        </p:pic>
        <p:sp>
          <p:nvSpPr>
            <p:cNvPr id="35" name="TextBox 34"/>
            <p:cNvSpPr txBox="1"/>
            <p:nvPr/>
          </p:nvSpPr>
          <p:spPr>
            <a:xfrm>
              <a:off x="751319" y="1562571"/>
              <a:ext cx="1011815" cy="338554"/>
            </a:xfrm>
            <a:prstGeom prst="rect">
              <a:avLst/>
            </a:prstGeom>
            <a:noFill/>
          </p:spPr>
          <p:txBody>
            <a:bodyPr wrap="none" rtlCol="0">
              <a:spAutoFit/>
            </a:bodyPr>
            <a:lstStyle/>
            <a:p>
              <a:r>
                <a:rPr lang="en-US" sz="1600"/>
                <a:t>database</a:t>
              </a:r>
            </a:p>
          </p:txBody>
        </p:sp>
        <p:sp>
          <p:nvSpPr>
            <p:cNvPr id="44" name="TextBox 43"/>
            <p:cNvSpPr txBox="1"/>
            <p:nvPr/>
          </p:nvSpPr>
          <p:spPr>
            <a:xfrm>
              <a:off x="1931509" y="974068"/>
              <a:ext cx="1008726" cy="369332"/>
            </a:xfrm>
            <a:prstGeom prst="rect">
              <a:avLst/>
            </a:prstGeom>
            <a:noFill/>
          </p:spPr>
          <p:txBody>
            <a:bodyPr wrap="square" rtlCol="0">
              <a:spAutoFit/>
            </a:bodyPr>
            <a:lstStyle/>
            <a:p>
              <a:pPr algn="ctr"/>
              <a:r>
                <a:rPr lang="en-US" sz="1800">
                  <a:solidFill>
                    <a:schemeClr val="bg1"/>
                  </a:solidFill>
                </a:rPr>
                <a:t>SQL</a:t>
              </a:r>
            </a:p>
          </p:txBody>
        </p:sp>
      </p:grpSp>
      <p:grpSp>
        <p:nvGrpSpPr>
          <p:cNvPr id="4" name="Group 3"/>
          <p:cNvGrpSpPr/>
          <p:nvPr/>
        </p:nvGrpSpPr>
        <p:grpSpPr>
          <a:xfrm>
            <a:off x="5616603" y="899180"/>
            <a:ext cx="2338598" cy="1326783"/>
            <a:chOff x="5616603" y="899180"/>
            <a:chExt cx="2338598" cy="1326783"/>
          </a:xfrm>
        </p:grpSpPr>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8418" y="899180"/>
              <a:ext cx="1326783" cy="1326783"/>
            </a:xfrm>
            <a:prstGeom prst="rect">
              <a:avLst/>
            </a:prstGeom>
          </p:spPr>
        </p:pic>
        <p:sp>
          <p:nvSpPr>
            <p:cNvPr id="34" name="TextBox 33"/>
            <p:cNvSpPr txBox="1"/>
            <p:nvPr/>
          </p:nvSpPr>
          <p:spPr>
            <a:xfrm>
              <a:off x="5616603" y="1568395"/>
              <a:ext cx="1011815" cy="338554"/>
            </a:xfrm>
            <a:prstGeom prst="rect">
              <a:avLst/>
            </a:prstGeom>
            <a:noFill/>
          </p:spPr>
          <p:txBody>
            <a:bodyPr wrap="none" rtlCol="0">
              <a:spAutoFit/>
            </a:bodyPr>
            <a:lstStyle/>
            <a:p>
              <a:r>
                <a:rPr lang="en-US" sz="1600"/>
                <a:t>database</a:t>
              </a:r>
            </a:p>
          </p:txBody>
        </p:sp>
        <p:sp>
          <p:nvSpPr>
            <p:cNvPr id="45" name="TextBox 44"/>
            <p:cNvSpPr txBox="1"/>
            <p:nvPr/>
          </p:nvSpPr>
          <p:spPr>
            <a:xfrm>
              <a:off x="6786967" y="989457"/>
              <a:ext cx="1008726" cy="338554"/>
            </a:xfrm>
            <a:prstGeom prst="rect">
              <a:avLst/>
            </a:prstGeom>
            <a:noFill/>
          </p:spPr>
          <p:txBody>
            <a:bodyPr wrap="square" rtlCol="0">
              <a:spAutoFit/>
            </a:bodyPr>
            <a:lstStyle/>
            <a:p>
              <a:pPr algn="ctr"/>
              <a:r>
                <a:rPr lang="en-US" sz="1600">
                  <a:solidFill>
                    <a:schemeClr val="bg1"/>
                  </a:solidFill>
                </a:rPr>
                <a:t>MongoDB</a:t>
              </a:r>
            </a:p>
          </p:txBody>
        </p:sp>
      </p:grpSp>
      <p:sp>
        <p:nvSpPr>
          <p:cNvPr id="47" name="Rectangle 46"/>
          <p:cNvSpPr/>
          <p:nvPr/>
        </p:nvSpPr>
        <p:spPr>
          <a:xfrm>
            <a:off x="1183341" y="4135978"/>
            <a:ext cx="5959737" cy="584775"/>
          </a:xfrm>
          <a:prstGeom prst="rect">
            <a:avLst/>
          </a:prstGeom>
        </p:spPr>
        <p:txBody>
          <a:bodyPr wrap="square">
            <a:spAutoFit/>
          </a:bodyPr>
          <a:lstStyle/>
          <a:p>
            <a:pPr algn="ctr"/>
            <a:r>
              <a:rPr lang="en-US" sz="1600" dirty="0">
                <a:effectLst/>
                <a:latin typeface="Chalkduster" charset="0"/>
                <a:ea typeface="Chalkduster" charset="0"/>
                <a:cs typeface="Chalkduster" charset="0"/>
              </a:rPr>
              <a:t>The main difference?</a:t>
            </a:r>
          </a:p>
          <a:p>
            <a:pPr algn="ctr"/>
            <a:r>
              <a:rPr lang="en-US" sz="1600" dirty="0">
                <a:effectLst/>
                <a:latin typeface="Chalkduster" charset="0"/>
                <a:ea typeface="Chalkduster" charset="0"/>
                <a:cs typeface="Chalkduster" charset="0"/>
              </a:rPr>
              <a:t>SQL is </a:t>
            </a:r>
            <a:r>
              <a:rPr lang="en-US" sz="1600" b="1" i="1" dirty="0">
                <a:solidFill>
                  <a:schemeClr val="accent2"/>
                </a:solidFill>
                <a:effectLst/>
                <a:latin typeface="Chalkduster" charset="0"/>
                <a:ea typeface="Chalkduster" charset="0"/>
                <a:cs typeface="Chalkduster" charset="0"/>
              </a:rPr>
              <a:t>relational</a:t>
            </a:r>
            <a:r>
              <a:rPr lang="en-US" sz="1600" dirty="0">
                <a:solidFill>
                  <a:schemeClr val="accent2"/>
                </a:solidFill>
                <a:effectLst/>
                <a:latin typeface="Chalkduster" charset="0"/>
                <a:ea typeface="Chalkduster" charset="0"/>
                <a:cs typeface="Chalkduster" charset="0"/>
              </a:rPr>
              <a:t> </a:t>
            </a:r>
            <a:r>
              <a:rPr lang="en-US" sz="1600" dirty="0">
                <a:effectLst/>
                <a:latin typeface="Chalkduster" charset="0"/>
                <a:ea typeface="Chalkduster" charset="0"/>
                <a:cs typeface="Chalkduster" charset="0"/>
              </a:rPr>
              <a:t>and MongoDB is </a:t>
            </a:r>
            <a:r>
              <a:rPr lang="en-US" sz="1600" b="1" i="1" dirty="0">
                <a:solidFill>
                  <a:schemeClr val="accent2"/>
                </a:solidFill>
                <a:effectLst/>
                <a:latin typeface="Chalkduster" charset="0"/>
                <a:ea typeface="Chalkduster" charset="0"/>
                <a:cs typeface="Chalkduster" charset="0"/>
              </a:rPr>
              <a:t>document-oriented</a:t>
            </a:r>
            <a:endParaRPr lang="en-US" sz="1600" dirty="0">
              <a:solidFill>
                <a:schemeClr val="accent2"/>
              </a:solidFill>
              <a:effectLst/>
              <a:latin typeface="Chalkduster" charset="0"/>
              <a:ea typeface="Chalkduster" charset="0"/>
              <a:cs typeface="Chalkduster" charset="0"/>
            </a:endParaRPr>
          </a:p>
        </p:txBody>
      </p:sp>
    </p:spTree>
    <p:extLst>
      <p:ext uri="{BB962C8B-B14F-4D97-AF65-F5344CB8AC3E}">
        <p14:creationId xmlns:p14="http://schemas.microsoft.com/office/powerpoint/2010/main" val="3825552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888" y="787652"/>
            <a:ext cx="5550223" cy="3887656"/>
          </a:xfrm>
          <a:prstGeom prst="rect">
            <a:avLst/>
          </a:prstGeom>
        </p:spPr>
      </p:pic>
      <p:sp>
        <p:nvSpPr>
          <p:cNvPr id="3" name="Text Placeholder 2"/>
          <p:cNvSpPr>
            <a:spLocks noGrp="1"/>
          </p:cNvSpPr>
          <p:nvPr>
            <p:ph type="body" sz="quarter" idx="11"/>
          </p:nvPr>
        </p:nvSpPr>
        <p:spPr/>
        <p:txBody>
          <a:bodyPr/>
          <a:lstStyle/>
          <a:p>
            <a:r>
              <a:rPr lang="en-US" dirty="0"/>
              <a:t>NoSQL DATA STRUCTURE</a:t>
            </a:r>
          </a:p>
        </p:txBody>
      </p:sp>
    </p:spTree>
    <p:extLst>
      <p:ext uri="{BB962C8B-B14F-4D97-AF65-F5344CB8AC3E}">
        <p14:creationId xmlns:p14="http://schemas.microsoft.com/office/powerpoint/2010/main" val="205514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SQL vs NoSQL DATA STRUCTURE</a:t>
            </a:r>
          </a:p>
        </p:txBody>
      </p:sp>
      <p:pic>
        <p:nvPicPr>
          <p:cNvPr id="2" name="Picture 1"/>
          <p:cNvPicPr>
            <a:picLocks noChangeAspect="1"/>
          </p:cNvPicPr>
          <p:nvPr/>
        </p:nvPicPr>
        <p:blipFill>
          <a:blip r:embed="rId3"/>
          <a:stretch>
            <a:fillRect/>
          </a:stretch>
        </p:blipFill>
        <p:spPr>
          <a:xfrm>
            <a:off x="983674" y="718847"/>
            <a:ext cx="7176654" cy="4116389"/>
          </a:xfrm>
          <a:prstGeom prst="rect">
            <a:avLst/>
          </a:prstGeom>
        </p:spPr>
      </p:pic>
    </p:spTree>
    <p:extLst>
      <p:ext uri="{BB962C8B-B14F-4D97-AF65-F5344CB8AC3E}">
        <p14:creationId xmlns:p14="http://schemas.microsoft.com/office/powerpoint/2010/main" val="1077847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https://astaxie.gitbooks.io/build-web-application-with-golang/content/en/images/5.6.mongodb.png?raw=tr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4088" y="374472"/>
            <a:ext cx="6073534" cy="4440929"/>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1"/>
          </p:nvPr>
        </p:nvSpPr>
        <p:spPr/>
        <p:txBody>
          <a:bodyPr/>
          <a:lstStyle/>
          <a:p>
            <a:r>
              <a:rPr lang="en-US" dirty="0"/>
              <a:t>SQL vs NoSQL DATA STRUCTURE</a:t>
            </a:r>
          </a:p>
        </p:txBody>
      </p:sp>
    </p:spTree>
    <p:extLst>
      <p:ext uri="{BB962C8B-B14F-4D97-AF65-F5344CB8AC3E}">
        <p14:creationId xmlns:p14="http://schemas.microsoft.com/office/powerpoint/2010/main" val="3751969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SQL vs NoSQL COST AND PERFOMANCE</a:t>
            </a:r>
          </a:p>
        </p:txBody>
      </p:sp>
      <p:pic>
        <p:nvPicPr>
          <p:cNvPr id="1026" name="Picture 2" descr="http://sungsoo.github.com/images/Figure6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860154"/>
            <a:ext cx="5715000" cy="3400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312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TOP 5 NoSQL DB</a:t>
            </a:r>
          </a:p>
        </p:txBody>
      </p:sp>
      <p:pic>
        <p:nvPicPr>
          <p:cNvPr id="4" name="Picture 3"/>
          <p:cNvPicPr>
            <a:picLocks noChangeAspect="1"/>
          </p:cNvPicPr>
          <p:nvPr/>
        </p:nvPicPr>
        <p:blipFill>
          <a:blip r:embed="rId3"/>
          <a:stretch>
            <a:fillRect/>
          </a:stretch>
        </p:blipFill>
        <p:spPr>
          <a:xfrm>
            <a:off x="2230036" y="778285"/>
            <a:ext cx="2034967" cy="602184"/>
          </a:xfrm>
          <a:prstGeom prst="rect">
            <a:avLst/>
          </a:prstGeom>
        </p:spPr>
      </p:pic>
      <p:sp>
        <p:nvSpPr>
          <p:cNvPr id="6" name="TextBox 5"/>
          <p:cNvSpPr txBox="1"/>
          <p:nvPr/>
        </p:nvSpPr>
        <p:spPr>
          <a:xfrm>
            <a:off x="4417029" y="865157"/>
            <a:ext cx="1491114" cy="400110"/>
          </a:xfrm>
          <a:prstGeom prst="rect">
            <a:avLst/>
          </a:prstGeom>
          <a:noFill/>
        </p:spPr>
        <p:txBody>
          <a:bodyPr wrap="square" rtlCol="0">
            <a:spAutoFit/>
          </a:bodyPr>
          <a:lstStyle/>
          <a:p>
            <a:r>
              <a:rPr lang="en-US" sz="2000" dirty="0"/>
              <a:t>1. </a:t>
            </a:r>
            <a:r>
              <a:rPr lang="en-US" sz="2000" dirty="0" err="1"/>
              <a:t>CouchDB</a:t>
            </a:r>
            <a:endParaRPr lang="en-US" sz="2000" dirty="0"/>
          </a:p>
        </p:txBody>
      </p:sp>
      <p:sp>
        <p:nvSpPr>
          <p:cNvPr id="7" name="TextBox 6"/>
          <p:cNvSpPr txBox="1"/>
          <p:nvPr/>
        </p:nvSpPr>
        <p:spPr>
          <a:xfrm>
            <a:off x="4402602" y="1606034"/>
            <a:ext cx="1519968" cy="400110"/>
          </a:xfrm>
          <a:prstGeom prst="rect">
            <a:avLst/>
          </a:prstGeom>
          <a:noFill/>
        </p:spPr>
        <p:txBody>
          <a:bodyPr wrap="square" rtlCol="0">
            <a:spAutoFit/>
          </a:bodyPr>
          <a:lstStyle/>
          <a:p>
            <a:r>
              <a:rPr lang="en-US" sz="2000" dirty="0"/>
              <a:t>2. MongoDB</a:t>
            </a:r>
          </a:p>
        </p:txBody>
      </p:sp>
      <p:pic>
        <p:nvPicPr>
          <p:cNvPr id="8" name="Picture 7"/>
          <p:cNvPicPr>
            <a:picLocks noChangeAspect="1"/>
          </p:cNvPicPr>
          <p:nvPr/>
        </p:nvPicPr>
        <p:blipFill>
          <a:blip r:embed="rId4"/>
          <a:stretch>
            <a:fillRect/>
          </a:stretch>
        </p:blipFill>
        <p:spPr>
          <a:xfrm>
            <a:off x="2665501" y="1406624"/>
            <a:ext cx="1599502" cy="708575"/>
          </a:xfrm>
          <a:prstGeom prst="rect">
            <a:avLst/>
          </a:prstGeom>
        </p:spPr>
      </p:pic>
      <p:sp>
        <p:nvSpPr>
          <p:cNvPr id="9" name="TextBox 8"/>
          <p:cNvSpPr txBox="1"/>
          <p:nvPr/>
        </p:nvSpPr>
        <p:spPr>
          <a:xfrm>
            <a:off x="4402602" y="2446938"/>
            <a:ext cx="1661906" cy="400110"/>
          </a:xfrm>
          <a:prstGeom prst="rect">
            <a:avLst/>
          </a:prstGeom>
          <a:noFill/>
        </p:spPr>
        <p:txBody>
          <a:bodyPr wrap="square" rtlCol="0">
            <a:spAutoFit/>
          </a:bodyPr>
          <a:lstStyle/>
          <a:p>
            <a:r>
              <a:rPr lang="en-US" sz="2000" dirty="0"/>
              <a:t>3. Cassandra</a:t>
            </a:r>
          </a:p>
        </p:txBody>
      </p:sp>
      <p:pic>
        <p:nvPicPr>
          <p:cNvPr id="10" name="Picture 9"/>
          <p:cNvPicPr>
            <a:picLocks noChangeAspect="1"/>
          </p:cNvPicPr>
          <p:nvPr/>
        </p:nvPicPr>
        <p:blipFill>
          <a:blip r:embed="rId5"/>
          <a:stretch>
            <a:fillRect/>
          </a:stretch>
        </p:blipFill>
        <p:spPr>
          <a:xfrm>
            <a:off x="2653466" y="2115199"/>
            <a:ext cx="1611537" cy="1079939"/>
          </a:xfrm>
          <a:prstGeom prst="rect">
            <a:avLst/>
          </a:prstGeom>
        </p:spPr>
      </p:pic>
      <p:sp>
        <p:nvSpPr>
          <p:cNvPr id="11" name="TextBox 10"/>
          <p:cNvSpPr txBox="1"/>
          <p:nvPr/>
        </p:nvSpPr>
        <p:spPr>
          <a:xfrm>
            <a:off x="4402602" y="3328527"/>
            <a:ext cx="1661906" cy="400110"/>
          </a:xfrm>
          <a:prstGeom prst="rect">
            <a:avLst/>
          </a:prstGeom>
          <a:noFill/>
        </p:spPr>
        <p:txBody>
          <a:bodyPr wrap="square" rtlCol="0">
            <a:spAutoFit/>
          </a:bodyPr>
          <a:lstStyle/>
          <a:p>
            <a:r>
              <a:rPr lang="en-US" sz="2000" dirty="0"/>
              <a:t>4. </a:t>
            </a:r>
            <a:r>
              <a:rPr lang="en-US" sz="2000" dirty="0" err="1"/>
              <a:t>Redis</a:t>
            </a:r>
            <a:endParaRPr lang="en-US" sz="2000" dirty="0"/>
          </a:p>
        </p:txBody>
      </p:sp>
      <p:pic>
        <p:nvPicPr>
          <p:cNvPr id="12" name="Picture 11"/>
          <p:cNvPicPr>
            <a:picLocks noChangeAspect="1"/>
          </p:cNvPicPr>
          <p:nvPr/>
        </p:nvPicPr>
        <p:blipFill>
          <a:blip r:embed="rId6"/>
          <a:stretch>
            <a:fillRect/>
          </a:stretch>
        </p:blipFill>
        <p:spPr>
          <a:xfrm>
            <a:off x="2515867" y="3195138"/>
            <a:ext cx="1749136" cy="868962"/>
          </a:xfrm>
          <a:prstGeom prst="rect">
            <a:avLst/>
          </a:prstGeom>
        </p:spPr>
      </p:pic>
      <p:sp>
        <p:nvSpPr>
          <p:cNvPr id="13" name="TextBox 12"/>
          <p:cNvSpPr txBox="1">
            <a:spLocks noChangeAspect="1"/>
          </p:cNvSpPr>
          <p:nvPr/>
        </p:nvSpPr>
        <p:spPr>
          <a:xfrm>
            <a:off x="4402602" y="4010061"/>
            <a:ext cx="1661906" cy="400110"/>
          </a:xfrm>
          <a:prstGeom prst="rect">
            <a:avLst/>
          </a:prstGeom>
          <a:noFill/>
        </p:spPr>
        <p:txBody>
          <a:bodyPr wrap="square" rtlCol="0">
            <a:spAutoFit/>
          </a:bodyPr>
          <a:lstStyle/>
          <a:p>
            <a:r>
              <a:rPr lang="en-US" sz="2000" dirty="0"/>
              <a:t>5. </a:t>
            </a:r>
            <a:r>
              <a:rPr lang="en-US" sz="2000" dirty="0" err="1"/>
              <a:t>HBase</a:t>
            </a:r>
            <a:endParaRPr lang="en-US" sz="2000" dirty="0"/>
          </a:p>
        </p:txBody>
      </p:sp>
      <p:pic>
        <p:nvPicPr>
          <p:cNvPr id="7170" name="Picture 2" descr="NoSQ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9933" y="3967932"/>
            <a:ext cx="1635070" cy="55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236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5156200"/>
          </a:xfrm>
          <a:prstGeom prst="rect">
            <a:avLst/>
          </a:prstGeom>
        </p:spPr>
      </p:pic>
      <p:sp>
        <p:nvSpPr>
          <p:cNvPr id="4" name="Rectangle 3"/>
          <p:cNvSpPr/>
          <p:nvPr/>
        </p:nvSpPr>
        <p:spPr>
          <a:xfrm>
            <a:off x="0" y="4789120"/>
            <a:ext cx="9144000" cy="369620"/>
          </a:xfrm>
          <a:prstGeom prst="rect">
            <a:avLst/>
          </a:prstGeom>
          <a:solidFill>
            <a:srgbClr val="464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srgbClr val="FFFFFF"/>
              </a:solidFill>
              <a:latin typeface="Source Sans Pro" charset="0"/>
              <a:ea typeface="Source Sans Pro" charset="0"/>
              <a:cs typeface="Source Sans Pro"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962" y="4853956"/>
            <a:ext cx="765286" cy="286982"/>
          </a:xfrm>
          <a:prstGeom prst="rect">
            <a:avLst/>
          </a:prstGeom>
        </p:spPr>
      </p:pic>
      <p:sp>
        <p:nvSpPr>
          <p:cNvPr id="8" name="Rectangle 7"/>
          <p:cNvSpPr/>
          <p:nvPr/>
        </p:nvSpPr>
        <p:spPr>
          <a:xfrm>
            <a:off x="400051" y="193813"/>
            <a:ext cx="8280899" cy="4455377"/>
          </a:xfrm>
          <a:prstGeom prst="rect">
            <a:avLst/>
          </a:prstGeom>
          <a:noFill/>
        </p:spPr>
        <p:txBody>
          <a:bodyPr wrap="square" anchor="ctr">
            <a:noAutofit/>
          </a:bodyPr>
          <a:lstStyle/>
          <a:p>
            <a:pPr algn="ctr" defTabSz="685800"/>
            <a:r>
              <a:rPr lang="en-US" sz="4950" b="1" dirty="0">
                <a:solidFill>
                  <a:srgbClr val="31B6CE"/>
                </a:solidFill>
                <a:latin typeface="Oswald" panose="02000503000000000000" pitchFamily="2" charset="0"/>
                <a:ea typeface="Oswald DemiBold" charset="0"/>
                <a:cs typeface="Oswald DemiBold" charset="0"/>
              </a:rPr>
              <a:t>WHAT IS MongoDB?</a:t>
            </a:r>
          </a:p>
        </p:txBody>
      </p:sp>
    </p:spTree>
    <p:extLst>
      <p:ext uri="{BB962C8B-B14F-4D97-AF65-F5344CB8AC3E}">
        <p14:creationId xmlns:p14="http://schemas.microsoft.com/office/powerpoint/2010/main" val="3320406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4789120"/>
            <a:ext cx="9144000" cy="369620"/>
          </a:xfrm>
          <a:prstGeom prst="rect">
            <a:avLst/>
          </a:prstGeom>
          <a:solidFill>
            <a:srgbClr val="464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srgbClr val="FFFFFF"/>
              </a:solidFill>
              <a:latin typeface="Source Sans Pro" charset="0"/>
              <a:ea typeface="Source Sans Pro" charset="0"/>
              <a:cs typeface="Source Sans Pro"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62" y="4853956"/>
            <a:ext cx="765286" cy="286982"/>
          </a:xfrm>
          <a:prstGeom prst="rect">
            <a:avLst/>
          </a:prstGeom>
        </p:spPr>
      </p:pic>
      <p:sp>
        <p:nvSpPr>
          <p:cNvPr id="12" name="TextBox 11"/>
          <p:cNvSpPr txBox="1"/>
          <p:nvPr/>
        </p:nvSpPr>
        <p:spPr>
          <a:xfrm>
            <a:off x="331105" y="227127"/>
            <a:ext cx="7030779" cy="553998"/>
          </a:xfrm>
          <a:prstGeom prst="rect">
            <a:avLst/>
          </a:prstGeom>
          <a:noFill/>
        </p:spPr>
        <p:txBody>
          <a:bodyPr wrap="square" rtlCol="0">
            <a:spAutoFit/>
          </a:bodyPr>
          <a:lstStyle/>
          <a:p>
            <a:pPr defTabSz="685800"/>
            <a:r>
              <a:rPr lang="en-US" sz="3000" b="1" dirty="0">
                <a:solidFill>
                  <a:srgbClr val="464547"/>
                </a:solidFill>
                <a:latin typeface="Oswald" panose="02000503000000000000" pitchFamily="2" charset="0"/>
                <a:ea typeface="Oswald DemiBold" charset="0"/>
                <a:cs typeface="Oswald DemiBold" charset="0"/>
              </a:rPr>
              <a:t>ABOUT ME</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926" y="883996"/>
            <a:ext cx="1716943" cy="1716943"/>
          </a:xfrm>
          <a:prstGeom prst="rect">
            <a:avLst/>
          </a:prstGeom>
        </p:spPr>
      </p:pic>
      <p:sp>
        <p:nvSpPr>
          <p:cNvPr id="18" name="TextBox 17"/>
          <p:cNvSpPr txBox="1"/>
          <p:nvPr/>
        </p:nvSpPr>
        <p:spPr>
          <a:xfrm>
            <a:off x="400050" y="2769987"/>
            <a:ext cx="2306513" cy="507831"/>
          </a:xfrm>
          <a:prstGeom prst="rect">
            <a:avLst/>
          </a:prstGeom>
          <a:noFill/>
        </p:spPr>
        <p:txBody>
          <a:bodyPr wrap="square" rtlCol="0">
            <a:spAutoFit/>
          </a:bodyPr>
          <a:lstStyle/>
          <a:p>
            <a:pPr algn="ctr" defTabSz="685800"/>
            <a:r>
              <a:rPr lang="en-US" sz="1350" b="1" dirty="0">
                <a:solidFill>
                  <a:srgbClr val="464547"/>
                </a:solidFill>
                <a:latin typeface="Trebuchet MS" panose="020B0603020202020204" pitchFamily="34" charset="0"/>
                <a:ea typeface="Arial Black" charset="0"/>
                <a:cs typeface="Arial Black" charset="0"/>
              </a:rPr>
              <a:t>ANDRII</a:t>
            </a:r>
          </a:p>
          <a:p>
            <a:pPr algn="ctr" defTabSz="685800"/>
            <a:r>
              <a:rPr lang="en-US" sz="1350" b="1" dirty="0">
                <a:solidFill>
                  <a:srgbClr val="464547"/>
                </a:solidFill>
                <a:latin typeface="Trebuchet MS" panose="020B0603020202020204" pitchFamily="34" charset="0"/>
                <a:ea typeface="Arial Black" charset="0"/>
                <a:cs typeface="Arial Black" charset="0"/>
              </a:rPr>
              <a:t>KOCHKIN</a:t>
            </a:r>
            <a:endParaRPr lang="en-US" sz="1350" dirty="0">
              <a:solidFill>
                <a:srgbClr val="464547"/>
              </a:solidFill>
              <a:latin typeface="Trebuchet MS" panose="020B0603020202020204" pitchFamily="34" charset="0"/>
              <a:ea typeface="Trebuchet MS" charset="0"/>
              <a:cs typeface="Trebuchet MS" charset="0"/>
            </a:endParaRPr>
          </a:p>
        </p:txBody>
      </p:sp>
      <p:sp>
        <p:nvSpPr>
          <p:cNvPr id="19" name="TextBox 18"/>
          <p:cNvSpPr txBox="1"/>
          <p:nvPr/>
        </p:nvSpPr>
        <p:spPr>
          <a:xfrm>
            <a:off x="3267832" y="894466"/>
            <a:ext cx="5418968" cy="3712322"/>
          </a:xfrm>
          <a:prstGeom prst="rect">
            <a:avLst/>
          </a:prstGeom>
          <a:noFill/>
        </p:spPr>
        <p:txBody>
          <a:bodyPr wrap="square" rtlCol="0">
            <a:noAutofit/>
          </a:bodyPr>
          <a:lstStyle/>
          <a:p>
            <a:pPr defTabSz="685800">
              <a:lnSpc>
                <a:spcPct val="120000"/>
              </a:lnSpc>
              <a:spcAft>
                <a:spcPts val="900"/>
              </a:spcAft>
            </a:pPr>
            <a:r>
              <a:rPr lang="en-US" sz="1650" dirty="0">
                <a:solidFill>
                  <a:srgbClr val="464547"/>
                </a:solidFill>
                <a:latin typeface="Trebuchet MS" charset="0"/>
                <a:ea typeface="Trebuchet MS" charset="0"/>
                <a:cs typeface="Trebuchet MS" charset="0"/>
              </a:rPr>
              <a:t>Development experience:</a:t>
            </a:r>
          </a:p>
          <a:p>
            <a:pPr defTabSz="685800">
              <a:lnSpc>
                <a:spcPct val="120000"/>
              </a:lnSpc>
              <a:spcAft>
                <a:spcPts val="900"/>
              </a:spcAft>
            </a:pPr>
            <a:r>
              <a:rPr lang="en-US" sz="1650" dirty="0">
                <a:solidFill>
                  <a:srgbClr val="464547"/>
                </a:solidFill>
                <a:latin typeface="Trebuchet MS" charset="0"/>
                <a:ea typeface="Trebuchet MS" charset="0"/>
                <a:cs typeface="Trebuchet MS" charset="0"/>
              </a:rPr>
              <a:t>* 15+ years of development experience in Software Engineering with full-stack technical expertise;</a:t>
            </a:r>
          </a:p>
          <a:p>
            <a:pPr defTabSz="685800">
              <a:lnSpc>
                <a:spcPct val="120000"/>
              </a:lnSpc>
              <a:spcAft>
                <a:spcPts val="900"/>
              </a:spcAft>
            </a:pPr>
            <a:r>
              <a:rPr lang="en-US" sz="1650" dirty="0">
                <a:solidFill>
                  <a:srgbClr val="464547"/>
                </a:solidFill>
                <a:latin typeface="Trebuchet MS" charset="0"/>
                <a:ea typeface="Trebuchet MS" charset="0"/>
                <a:cs typeface="Trebuchet MS" charset="0"/>
              </a:rPr>
              <a:t>* 5+ years of commercial experience as a JavaScript Developer;</a:t>
            </a:r>
          </a:p>
          <a:p>
            <a:pPr defTabSz="685800">
              <a:lnSpc>
                <a:spcPct val="120000"/>
              </a:lnSpc>
              <a:spcAft>
                <a:spcPts val="900"/>
              </a:spcAft>
            </a:pPr>
            <a:r>
              <a:rPr lang="en-US" sz="1650" dirty="0">
                <a:solidFill>
                  <a:srgbClr val="464547"/>
                </a:solidFill>
                <a:latin typeface="Trebuchet MS" charset="0"/>
                <a:ea typeface="Trebuchet MS" charset="0"/>
                <a:cs typeface="Trebuchet MS" charset="0"/>
              </a:rPr>
              <a:t>Key Developer on CCC-ARCH project </a:t>
            </a:r>
          </a:p>
          <a:p>
            <a:pPr defTabSz="685800">
              <a:lnSpc>
                <a:spcPct val="120000"/>
              </a:lnSpc>
              <a:spcAft>
                <a:spcPts val="900"/>
              </a:spcAft>
            </a:pPr>
            <a:r>
              <a:rPr lang="en-US" sz="1650" dirty="0">
                <a:solidFill>
                  <a:srgbClr val="464547"/>
                </a:solidFill>
                <a:latin typeface="Trebuchet MS" charset="0"/>
                <a:ea typeface="Trebuchet MS" charset="0"/>
                <a:cs typeface="Trebuchet MS" charset="0"/>
              </a:rPr>
              <a:t>Main Focus: Front-End and Backend Development</a:t>
            </a:r>
          </a:p>
        </p:txBody>
      </p:sp>
      <p:sp>
        <p:nvSpPr>
          <p:cNvPr id="20" name="TextBox 19"/>
          <p:cNvSpPr txBox="1"/>
          <p:nvPr/>
        </p:nvSpPr>
        <p:spPr>
          <a:xfrm>
            <a:off x="405419" y="3816966"/>
            <a:ext cx="2291184" cy="253916"/>
          </a:xfrm>
          <a:prstGeom prst="rect">
            <a:avLst/>
          </a:prstGeom>
          <a:noFill/>
        </p:spPr>
        <p:txBody>
          <a:bodyPr wrap="square" rtlCol="0">
            <a:spAutoFit/>
          </a:bodyPr>
          <a:lstStyle/>
          <a:p>
            <a:pPr defTabSz="685800"/>
            <a:r>
              <a:rPr lang="en-US" sz="1050" dirty="0">
                <a:solidFill>
                  <a:srgbClr val="464547"/>
                </a:solidFill>
                <a:latin typeface="Trebuchet MS" charset="0"/>
                <a:ea typeface="Trebuchet MS" charset="0"/>
                <a:cs typeface="Trebuchet MS" charset="0"/>
                <a:hlinkClick r:id="rId5"/>
              </a:rPr>
              <a:t>Andrii_Kochkin@epam.com</a:t>
            </a:r>
            <a:endParaRPr lang="en-US" sz="1050" dirty="0">
              <a:solidFill>
                <a:srgbClr val="464547"/>
              </a:solidFill>
              <a:latin typeface="Trebuchet MS" charset="0"/>
              <a:ea typeface="Trebuchet MS" charset="0"/>
              <a:cs typeface="Trebuchet MS" charset="0"/>
            </a:endParaRPr>
          </a:p>
        </p:txBody>
      </p:sp>
      <p:sp>
        <p:nvSpPr>
          <p:cNvPr id="2" name="TextBox 1"/>
          <p:cNvSpPr txBox="1"/>
          <p:nvPr/>
        </p:nvSpPr>
        <p:spPr>
          <a:xfrm>
            <a:off x="405419" y="3285017"/>
            <a:ext cx="2291184" cy="300082"/>
          </a:xfrm>
          <a:prstGeom prst="rect">
            <a:avLst/>
          </a:prstGeom>
          <a:noFill/>
        </p:spPr>
        <p:txBody>
          <a:bodyPr wrap="square" rtlCol="0">
            <a:spAutoFit/>
          </a:bodyPr>
          <a:lstStyle/>
          <a:p>
            <a:pPr algn="ctr" defTabSz="685800"/>
            <a:r>
              <a:rPr lang="en-US" sz="1350" dirty="0">
                <a:solidFill>
                  <a:srgbClr val="464547"/>
                </a:solidFill>
                <a:latin typeface="Trebuchet MS" charset="0"/>
                <a:ea typeface="Trebuchet MS" charset="0"/>
                <a:cs typeface="Trebuchet MS" charset="0"/>
              </a:rPr>
              <a:t>Lead Software Engineer</a:t>
            </a:r>
          </a:p>
        </p:txBody>
      </p:sp>
    </p:spTree>
    <p:extLst>
      <p:ext uri="{BB962C8B-B14F-4D97-AF65-F5344CB8AC3E}">
        <p14:creationId xmlns:p14="http://schemas.microsoft.com/office/powerpoint/2010/main" val="38817393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a:p>
        </p:txBody>
      </p:sp>
      <p:sp>
        <p:nvSpPr>
          <p:cNvPr id="6" name="Content Placeholder 3"/>
          <p:cNvSpPr txBox="1">
            <a:spLocks/>
          </p:cNvSpPr>
          <p:nvPr/>
        </p:nvSpPr>
        <p:spPr>
          <a:xfrm>
            <a:off x="363537" y="2013577"/>
            <a:ext cx="3931920" cy="2743200"/>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nSpc>
                <a:spcPct val="130000"/>
              </a:lnSpc>
              <a:buClr>
                <a:srgbClr val="2FC2D9"/>
              </a:buClr>
              <a:buNone/>
            </a:pPr>
            <a:r>
              <a:rPr lang="en-US" sz="2000" dirty="0" err="1">
                <a:solidFill>
                  <a:schemeClr val="bg1"/>
                </a:solidFill>
              </a:rPr>
              <a:t>MongoDB</a:t>
            </a:r>
            <a:r>
              <a:rPr lang="en-US" sz="2000" dirty="0">
                <a:solidFill>
                  <a:schemeClr val="bg1"/>
                </a:solidFill>
              </a:rPr>
              <a:t> is an open source, document-oriented database designed with both scalability and developer agility in mind. </a:t>
            </a:r>
          </a:p>
        </p:txBody>
      </p:sp>
      <p:sp>
        <p:nvSpPr>
          <p:cNvPr id="7" name="Content Placeholder 2"/>
          <p:cNvSpPr txBox="1">
            <a:spLocks/>
          </p:cNvSpPr>
          <p:nvPr/>
        </p:nvSpPr>
        <p:spPr>
          <a:xfrm>
            <a:off x="4279814" y="1321135"/>
            <a:ext cx="4534248" cy="3271185"/>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27397" lvl="2" indent="-127397">
              <a:lnSpc>
                <a:spcPct val="90000"/>
              </a:lnSpc>
              <a:spcBef>
                <a:spcPts val="0"/>
              </a:spcBef>
              <a:spcAft>
                <a:spcPts val="975"/>
              </a:spcAft>
              <a:buClr>
                <a:srgbClr val="2FC2D9"/>
              </a:buClr>
              <a:defRPr/>
            </a:pPr>
            <a:r>
              <a:rPr lang="en-US" sz="2000" dirty="0">
                <a:solidFill>
                  <a:schemeClr val="bg1"/>
                </a:solidFill>
                <a:latin typeface="+mj-lt"/>
                <a:ea typeface="Source Sans Pro Black" charset="0"/>
                <a:cs typeface="Source Sans Pro Black" charset="0"/>
              </a:rPr>
              <a:t>Ad hoc queries</a:t>
            </a:r>
          </a:p>
          <a:p>
            <a:pPr marL="127397" lvl="2" indent="-127397">
              <a:lnSpc>
                <a:spcPct val="90000"/>
              </a:lnSpc>
              <a:spcBef>
                <a:spcPts val="0"/>
              </a:spcBef>
              <a:spcAft>
                <a:spcPts val="975"/>
              </a:spcAft>
              <a:buClr>
                <a:srgbClr val="2FC2D9"/>
              </a:buClr>
              <a:defRPr/>
            </a:pPr>
            <a:r>
              <a:rPr lang="en-US" sz="2000" dirty="0">
                <a:solidFill>
                  <a:schemeClr val="bg1"/>
                </a:solidFill>
                <a:latin typeface="+mj-lt"/>
                <a:ea typeface="Source Sans Pro Black" charset="0"/>
                <a:cs typeface="Source Sans Pro Black" charset="0"/>
              </a:rPr>
              <a:t>Indexing</a:t>
            </a:r>
          </a:p>
          <a:p>
            <a:pPr marL="127397" lvl="2" indent="-127397">
              <a:lnSpc>
                <a:spcPct val="90000"/>
              </a:lnSpc>
              <a:spcBef>
                <a:spcPts val="0"/>
              </a:spcBef>
              <a:spcAft>
                <a:spcPts val="975"/>
              </a:spcAft>
              <a:buClr>
                <a:srgbClr val="2FC2D9"/>
              </a:buClr>
              <a:defRPr/>
            </a:pPr>
            <a:r>
              <a:rPr lang="en-US" sz="2000" dirty="0">
                <a:solidFill>
                  <a:schemeClr val="bg1"/>
                </a:solidFill>
                <a:latin typeface="+mj-lt"/>
                <a:ea typeface="Source Sans Pro Black" charset="0"/>
                <a:cs typeface="Source Sans Pro Black" charset="0"/>
              </a:rPr>
              <a:t>Replication</a:t>
            </a:r>
          </a:p>
          <a:p>
            <a:pPr marL="127397" lvl="2" indent="-127397">
              <a:lnSpc>
                <a:spcPct val="90000"/>
              </a:lnSpc>
              <a:spcBef>
                <a:spcPts val="0"/>
              </a:spcBef>
              <a:spcAft>
                <a:spcPts val="975"/>
              </a:spcAft>
              <a:buClr>
                <a:srgbClr val="2FC2D9"/>
              </a:buClr>
              <a:defRPr/>
            </a:pPr>
            <a:r>
              <a:rPr lang="en-US" sz="2000" dirty="0">
                <a:solidFill>
                  <a:schemeClr val="bg1"/>
                </a:solidFill>
                <a:latin typeface="+mj-lt"/>
                <a:ea typeface="Source Sans Pro Black" charset="0"/>
                <a:cs typeface="Source Sans Pro Black" charset="0"/>
              </a:rPr>
              <a:t>Load balancing</a:t>
            </a:r>
          </a:p>
          <a:p>
            <a:pPr marL="127397" lvl="2" indent="-127397">
              <a:lnSpc>
                <a:spcPct val="90000"/>
              </a:lnSpc>
              <a:spcBef>
                <a:spcPts val="0"/>
              </a:spcBef>
              <a:spcAft>
                <a:spcPts val="975"/>
              </a:spcAft>
              <a:buClr>
                <a:srgbClr val="2FC2D9"/>
              </a:buClr>
              <a:defRPr/>
            </a:pPr>
            <a:r>
              <a:rPr lang="en-US" sz="2000" dirty="0">
                <a:solidFill>
                  <a:schemeClr val="bg1"/>
                </a:solidFill>
                <a:latin typeface="+mj-lt"/>
                <a:ea typeface="Source Sans Pro Black" charset="0"/>
                <a:cs typeface="Source Sans Pro Black" charset="0"/>
              </a:rPr>
              <a:t>File storage</a:t>
            </a:r>
          </a:p>
          <a:p>
            <a:pPr marL="127397" lvl="2" indent="-127397">
              <a:lnSpc>
                <a:spcPct val="90000"/>
              </a:lnSpc>
              <a:spcBef>
                <a:spcPts val="0"/>
              </a:spcBef>
              <a:spcAft>
                <a:spcPts val="975"/>
              </a:spcAft>
              <a:buClr>
                <a:srgbClr val="2FC2D9"/>
              </a:buClr>
              <a:defRPr/>
            </a:pPr>
            <a:r>
              <a:rPr lang="en-US" sz="2000" dirty="0">
                <a:solidFill>
                  <a:schemeClr val="bg1"/>
                </a:solidFill>
                <a:latin typeface="+mj-lt"/>
                <a:ea typeface="Source Sans Pro Black" charset="0"/>
                <a:cs typeface="Source Sans Pro Black" charset="0"/>
              </a:rPr>
              <a:t>Aggregation</a:t>
            </a:r>
          </a:p>
          <a:p>
            <a:pPr marL="127397" lvl="2" indent="-127397">
              <a:lnSpc>
                <a:spcPct val="90000"/>
              </a:lnSpc>
              <a:spcBef>
                <a:spcPts val="0"/>
              </a:spcBef>
              <a:spcAft>
                <a:spcPts val="975"/>
              </a:spcAft>
              <a:buClr>
                <a:srgbClr val="2FC2D9"/>
              </a:buClr>
              <a:defRPr/>
            </a:pPr>
            <a:r>
              <a:rPr lang="en-US" sz="2000" dirty="0">
                <a:solidFill>
                  <a:schemeClr val="bg1"/>
                </a:solidFill>
                <a:latin typeface="+mj-lt"/>
                <a:ea typeface="Source Sans Pro Black" charset="0"/>
                <a:cs typeface="Source Sans Pro Black" charset="0"/>
              </a:rPr>
              <a:t>Server-side </a:t>
            </a:r>
            <a:r>
              <a:rPr lang="en-US" sz="2000" dirty="0" err="1">
                <a:solidFill>
                  <a:schemeClr val="bg1"/>
                </a:solidFill>
                <a:latin typeface="+mj-lt"/>
                <a:ea typeface="Source Sans Pro Black" charset="0"/>
                <a:cs typeface="Source Sans Pro Black" charset="0"/>
              </a:rPr>
              <a:t>Javascript</a:t>
            </a:r>
            <a:endParaRPr lang="en-US" sz="2000" dirty="0">
              <a:solidFill>
                <a:schemeClr val="bg1"/>
              </a:solidFill>
              <a:latin typeface="+mj-lt"/>
              <a:ea typeface="Source Sans Pro Black" charset="0"/>
              <a:cs typeface="Source Sans Pro Black" charset="0"/>
            </a:endParaRPr>
          </a:p>
          <a:p>
            <a:pPr marL="127397" lvl="2" indent="-127397">
              <a:lnSpc>
                <a:spcPct val="90000"/>
              </a:lnSpc>
              <a:spcBef>
                <a:spcPts val="0"/>
              </a:spcBef>
              <a:spcAft>
                <a:spcPts val="975"/>
              </a:spcAft>
              <a:buClr>
                <a:srgbClr val="2FC2D9"/>
              </a:buClr>
              <a:defRPr/>
            </a:pPr>
            <a:r>
              <a:rPr lang="en-US" sz="2000" dirty="0">
                <a:solidFill>
                  <a:schemeClr val="bg1"/>
                </a:solidFill>
                <a:latin typeface="+mj-lt"/>
                <a:ea typeface="Source Sans Pro Black" charset="0"/>
                <a:cs typeface="Source Sans Pro Black" charset="0"/>
              </a:rPr>
              <a:t>Capped collections</a:t>
            </a:r>
          </a:p>
        </p:txBody>
      </p:sp>
      <p:sp>
        <p:nvSpPr>
          <p:cNvPr id="8" name="Text Placeholder 4"/>
          <p:cNvSpPr txBox="1">
            <a:spLocks/>
          </p:cNvSpPr>
          <p:nvPr/>
        </p:nvSpPr>
        <p:spPr>
          <a:xfrm>
            <a:off x="4372093" y="987551"/>
            <a:ext cx="1388842" cy="264688"/>
          </a:xfrm>
          <a:prstGeom prst="rect">
            <a:avLst/>
          </a:prstGeom>
          <a:solidFill>
            <a:schemeClr val="accent2"/>
          </a:solidFill>
          <a:ln>
            <a:noFill/>
          </a:ln>
        </p:spPr>
        <p:txBody>
          <a:bodyPr wrap="none" lIns="68580" tIns="54864" rIns="68580" bIns="54864" anchor="ctr" anchorCtr="0">
            <a:spAutoFit/>
          </a:bodyPr>
          <a:lstStyle>
            <a:lvl1pPr marL="0" indent="0" algn="l" defTabSz="342900" rtl="0" eaLnBrk="1" latinLnBrk="0" hangingPunct="1">
              <a:spcBef>
                <a:spcPts val="0"/>
              </a:spcBef>
              <a:buFont typeface="Arial"/>
              <a:buNone/>
              <a:defRPr sz="1000" kern="1200">
                <a:solidFill>
                  <a:schemeClr val="bg1"/>
                </a:solidFill>
                <a:latin typeface="Arial Black"/>
                <a:ea typeface="+mn-ea"/>
                <a:cs typeface="Arial Black"/>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dirty="0"/>
              <a:t>KEY HIGHLIGHTS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034" y="1152511"/>
            <a:ext cx="2281431" cy="619728"/>
          </a:xfrm>
          <a:prstGeom prst="rect">
            <a:avLst/>
          </a:prstGeom>
        </p:spPr>
      </p:pic>
      <p:sp>
        <p:nvSpPr>
          <p:cNvPr id="11" name="Text Placeholder 10"/>
          <p:cNvSpPr>
            <a:spLocks noGrp="1"/>
          </p:cNvSpPr>
          <p:nvPr>
            <p:ph type="body" sz="quarter" idx="11"/>
          </p:nvPr>
        </p:nvSpPr>
        <p:spPr/>
        <p:txBody>
          <a:bodyPr/>
          <a:lstStyle/>
          <a:p>
            <a:r>
              <a:rPr lang="en-US" dirty="0"/>
              <a:t>WHAT IS MONGODB?</a:t>
            </a:r>
          </a:p>
        </p:txBody>
      </p:sp>
    </p:spTree>
    <p:extLst>
      <p:ext uri="{BB962C8B-B14F-4D97-AF65-F5344CB8AC3E}">
        <p14:creationId xmlns:p14="http://schemas.microsoft.com/office/powerpoint/2010/main" val="408692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a:t>WHAT IS MONGODB?</a:t>
            </a:r>
          </a:p>
        </p:txBody>
      </p:sp>
      <p:sp>
        <p:nvSpPr>
          <p:cNvPr id="4" name="Text Placeholder 3"/>
          <p:cNvSpPr>
            <a:spLocks noGrp="1"/>
          </p:cNvSpPr>
          <p:nvPr>
            <p:ph type="body" sz="quarter" idx="12"/>
          </p:nvPr>
        </p:nvSpPr>
        <p:spPr>
          <a:xfrm>
            <a:off x="418148" y="987552"/>
            <a:ext cx="787716" cy="264688"/>
          </a:xfrm>
        </p:spPr>
        <p:txBody>
          <a:bodyPr/>
          <a:lstStyle/>
          <a:p>
            <a:r>
              <a:rPr lang="en-US"/>
              <a:t>HISTORY</a:t>
            </a:r>
          </a:p>
        </p:txBody>
      </p:sp>
      <p:grpSp>
        <p:nvGrpSpPr>
          <p:cNvPr id="32" name="Group 31"/>
          <p:cNvGrpSpPr/>
          <p:nvPr/>
        </p:nvGrpSpPr>
        <p:grpSpPr>
          <a:xfrm>
            <a:off x="568027" y="2475623"/>
            <a:ext cx="1403097" cy="1064028"/>
            <a:chOff x="568027" y="2475623"/>
            <a:chExt cx="1403097" cy="1064028"/>
          </a:xfrm>
        </p:grpSpPr>
        <p:sp>
          <p:nvSpPr>
            <p:cNvPr id="22" name="Rounded Rectangle 21"/>
            <p:cNvSpPr/>
            <p:nvPr/>
          </p:nvSpPr>
          <p:spPr>
            <a:xfrm>
              <a:off x="568027" y="2475623"/>
              <a:ext cx="1403097" cy="725473"/>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674" y="2614064"/>
              <a:ext cx="955809" cy="448593"/>
            </a:xfrm>
            <a:prstGeom prst="rect">
              <a:avLst/>
            </a:prstGeom>
          </p:spPr>
        </p:pic>
        <p:sp>
          <p:nvSpPr>
            <p:cNvPr id="9" name="TextBox 8"/>
            <p:cNvSpPr txBox="1"/>
            <p:nvPr/>
          </p:nvSpPr>
          <p:spPr>
            <a:xfrm>
              <a:off x="568029" y="3201097"/>
              <a:ext cx="1403095" cy="338554"/>
            </a:xfrm>
            <a:prstGeom prst="rect">
              <a:avLst/>
            </a:prstGeom>
            <a:noFill/>
          </p:spPr>
          <p:txBody>
            <a:bodyPr wrap="square" rtlCol="0">
              <a:spAutoFit/>
            </a:bodyPr>
            <a:lstStyle/>
            <a:p>
              <a:pPr algn="ctr"/>
              <a:r>
                <a:rPr lang="en-US" sz="1600" i="1">
                  <a:solidFill>
                    <a:schemeClr val="accent1"/>
                  </a:solidFill>
                  <a:latin typeface="Chalkduster" charset="0"/>
                  <a:ea typeface="Chalkduster" charset="0"/>
                  <a:cs typeface="Chalkduster" charset="0"/>
                </a:rPr>
                <a:t>2007</a:t>
              </a:r>
            </a:p>
          </p:txBody>
        </p:sp>
      </p:grpSp>
      <p:cxnSp>
        <p:nvCxnSpPr>
          <p:cNvPr id="11" name="Straight Arrow Connector 10"/>
          <p:cNvCxnSpPr/>
          <p:nvPr/>
        </p:nvCxnSpPr>
        <p:spPr>
          <a:xfrm>
            <a:off x="568029" y="3539651"/>
            <a:ext cx="8007937" cy="0"/>
          </a:xfrm>
          <a:prstGeom prst="straightConnector1">
            <a:avLst/>
          </a:prstGeom>
          <a:ln w="50800">
            <a:solidFill>
              <a:schemeClr val="accent4"/>
            </a:solidFill>
            <a:tailEnd type="triangle" w="med" len="med"/>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679115" y="3141324"/>
            <a:ext cx="1403095" cy="338554"/>
          </a:xfrm>
          <a:prstGeom prst="rect">
            <a:avLst/>
          </a:prstGeom>
          <a:noFill/>
        </p:spPr>
        <p:txBody>
          <a:bodyPr wrap="square" rtlCol="0">
            <a:spAutoFit/>
          </a:bodyPr>
          <a:lstStyle/>
          <a:p>
            <a:pPr algn="ctr"/>
            <a:r>
              <a:rPr lang="en-US" sz="1600" i="1">
                <a:solidFill>
                  <a:schemeClr val="accent1"/>
                </a:solidFill>
                <a:latin typeface="Chalkduster" charset="0"/>
                <a:ea typeface="Chalkduster" charset="0"/>
                <a:cs typeface="Chalkduster" charset="0"/>
              </a:rPr>
              <a:t>2013</a:t>
            </a:r>
          </a:p>
        </p:txBody>
      </p:sp>
      <p:grpSp>
        <p:nvGrpSpPr>
          <p:cNvPr id="31" name="Group 30"/>
          <p:cNvGrpSpPr/>
          <p:nvPr/>
        </p:nvGrpSpPr>
        <p:grpSpPr>
          <a:xfrm>
            <a:off x="5679113" y="2413746"/>
            <a:ext cx="1403097" cy="725473"/>
            <a:chOff x="7172869" y="2450472"/>
            <a:chExt cx="1403097" cy="725473"/>
          </a:xfrm>
        </p:grpSpPr>
        <p:sp>
          <p:nvSpPr>
            <p:cNvPr id="23" name="Rounded Rectangle 22"/>
            <p:cNvSpPr/>
            <p:nvPr/>
          </p:nvSpPr>
          <p:spPr>
            <a:xfrm>
              <a:off x="7172869" y="2450472"/>
              <a:ext cx="1403097" cy="725473"/>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2656" y="2636418"/>
              <a:ext cx="1303524" cy="353580"/>
            </a:xfrm>
            <a:prstGeom prst="rect">
              <a:avLst/>
            </a:prstGeom>
          </p:spPr>
        </p:pic>
      </p:grpSp>
      <p:grpSp>
        <p:nvGrpSpPr>
          <p:cNvPr id="30" name="Group 29"/>
          <p:cNvGrpSpPr/>
          <p:nvPr/>
        </p:nvGrpSpPr>
        <p:grpSpPr>
          <a:xfrm>
            <a:off x="4909554" y="1799631"/>
            <a:ext cx="921932" cy="476686"/>
            <a:chOff x="6403310" y="1836357"/>
            <a:chExt cx="921932" cy="476686"/>
          </a:xfrm>
        </p:grpSpPr>
        <p:sp>
          <p:nvSpPr>
            <p:cNvPr id="24" name="Rounded Rectangle 23"/>
            <p:cNvSpPr/>
            <p:nvPr/>
          </p:nvSpPr>
          <p:spPr>
            <a:xfrm>
              <a:off x="6403310" y="1836357"/>
              <a:ext cx="921932" cy="476686"/>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4836" y="1926124"/>
              <a:ext cx="628033" cy="294757"/>
            </a:xfrm>
            <a:prstGeom prst="rect">
              <a:avLst/>
            </a:prstGeom>
          </p:spPr>
        </p:pic>
      </p:grpSp>
      <p:sp>
        <p:nvSpPr>
          <p:cNvPr id="26" name="Arc 25"/>
          <p:cNvSpPr/>
          <p:nvPr/>
        </p:nvSpPr>
        <p:spPr>
          <a:xfrm>
            <a:off x="5383136" y="2036776"/>
            <a:ext cx="997525" cy="662141"/>
          </a:xfrm>
          <a:prstGeom prst="arc">
            <a:avLst>
              <a:gd name="adj1" fmla="val 16128299"/>
              <a:gd name="adj2" fmla="val 0"/>
            </a:avLst>
          </a:prstGeom>
          <a:ln>
            <a:solidFill>
              <a:schemeClr val="bg1"/>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Cross 26"/>
          <p:cNvSpPr/>
          <p:nvPr/>
        </p:nvSpPr>
        <p:spPr>
          <a:xfrm rot="18900000">
            <a:off x="4852802" y="1531336"/>
            <a:ext cx="1010880" cy="1010880"/>
          </a:xfrm>
          <a:prstGeom prst="plus">
            <a:avLst>
              <a:gd name="adj" fmla="val 46021"/>
            </a:avLst>
          </a:prstGeom>
          <a:solidFill>
            <a:schemeClr val="accent6">
              <a:alpha val="79000"/>
            </a:schemeClr>
          </a:solidFill>
          <a:ln w="0" cap="rnd" cmpd="sng">
            <a:no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2508661" y="2163635"/>
            <a:ext cx="1767357" cy="1376016"/>
            <a:chOff x="3686291" y="2165741"/>
            <a:chExt cx="1767357" cy="1376016"/>
          </a:xfrm>
        </p:grpSpPr>
        <p:sp>
          <p:nvSpPr>
            <p:cNvPr id="20" name="Rounded Rectangle 19"/>
            <p:cNvSpPr/>
            <p:nvPr/>
          </p:nvSpPr>
          <p:spPr>
            <a:xfrm>
              <a:off x="3870449" y="2475624"/>
              <a:ext cx="1403097" cy="725473"/>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3870451" y="3203203"/>
              <a:ext cx="1403095" cy="338554"/>
            </a:xfrm>
            <a:prstGeom prst="rect">
              <a:avLst/>
            </a:prstGeom>
            <a:noFill/>
          </p:spPr>
          <p:txBody>
            <a:bodyPr wrap="square" rtlCol="0">
              <a:spAutoFit/>
            </a:bodyPr>
            <a:lstStyle/>
            <a:p>
              <a:pPr algn="ctr"/>
              <a:r>
                <a:rPr lang="en-US" sz="1600" i="1">
                  <a:solidFill>
                    <a:schemeClr val="accent1"/>
                  </a:solidFill>
                  <a:latin typeface="Chalkduster" charset="0"/>
                  <a:ea typeface="Chalkduster" charset="0"/>
                  <a:cs typeface="Chalkduster" charset="0"/>
                </a:rPr>
                <a:t>2009</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236" y="2661571"/>
              <a:ext cx="1303524" cy="353580"/>
            </a:xfrm>
            <a:prstGeom prst="rect">
              <a:avLst/>
            </a:prstGeom>
          </p:spPr>
        </p:pic>
        <p:sp>
          <p:nvSpPr>
            <p:cNvPr id="28" name="TextBox 27"/>
            <p:cNvSpPr txBox="1"/>
            <p:nvPr/>
          </p:nvSpPr>
          <p:spPr>
            <a:xfrm>
              <a:off x="3686291" y="2165741"/>
              <a:ext cx="1767357" cy="307777"/>
            </a:xfrm>
            <a:prstGeom prst="rect">
              <a:avLst/>
            </a:prstGeom>
            <a:noFill/>
          </p:spPr>
          <p:txBody>
            <a:bodyPr wrap="square" rtlCol="0">
              <a:spAutoFit/>
            </a:bodyPr>
            <a:lstStyle/>
            <a:p>
              <a:pPr algn="ctr"/>
              <a:r>
                <a:rPr lang="en-US" i="1">
                  <a:solidFill>
                    <a:schemeClr val="accent1"/>
                  </a:solidFill>
                  <a:latin typeface="Chalkduster" charset="0"/>
                  <a:ea typeface="Chalkduster" charset="0"/>
                  <a:cs typeface="Chalkduster" charset="0"/>
                </a:rPr>
                <a:t>Open-sourced</a:t>
              </a:r>
            </a:p>
          </p:txBody>
        </p:sp>
      </p:grpSp>
      <p:sp>
        <p:nvSpPr>
          <p:cNvPr id="33" name="TextBox 32"/>
          <p:cNvSpPr txBox="1"/>
          <p:nvPr/>
        </p:nvSpPr>
        <p:spPr>
          <a:xfrm>
            <a:off x="2629715" y="987552"/>
            <a:ext cx="3880508" cy="830997"/>
          </a:xfrm>
          <a:prstGeom prst="rect">
            <a:avLst/>
          </a:prstGeom>
          <a:noFill/>
        </p:spPr>
        <p:txBody>
          <a:bodyPr wrap="square" rtlCol="0">
            <a:spAutoFit/>
          </a:bodyPr>
          <a:lstStyle/>
          <a:p>
            <a:pPr algn="ctr"/>
            <a:r>
              <a:rPr lang="en-US" sz="2000" i="1">
                <a:solidFill>
                  <a:schemeClr val="bg1"/>
                </a:solidFill>
                <a:latin typeface="Chalkduster" charset="0"/>
                <a:ea typeface="Chalkduster" charset="0"/>
                <a:cs typeface="Chalkduster" charset="0"/>
              </a:rPr>
              <a:t>Mongo stands for </a:t>
            </a:r>
            <a:r>
              <a:rPr lang="en-US" sz="2800" i="1">
                <a:solidFill>
                  <a:schemeClr val="bg1"/>
                </a:solidFill>
                <a:latin typeface="Chalkduster" charset="0"/>
                <a:ea typeface="Chalkduster" charset="0"/>
                <a:cs typeface="Chalkduster" charset="0"/>
              </a:rPr>
              <a:t>hu</a:t>
            </a:r>
            <a:r>
              <a:rPr lang="en-US" sz="2800" i="1">
                <a:solidFill>
                  <a:schemeClr val="accent4"/>
                </a:solidFill>
                <a:latin typeface="Chalkduster" charset="0"/>
                <a:ea typeface="Chalkduster" charset="0"/>
                <a:cs typeface="Chalkduster" charset="0"/>
              </a:rPr>
              <a:t>mongo</a:t>
            </a:r>
            <a:r>
              <a:rPr lang="en-US" sz="2800" i="1">
                <a:solidFill>
                  <a:schemeClr val="bg1"/>
                </a:solidFill>
                <a:latin typeface="Chalkduster" charset="0"/>
                <a:ea typeface="Chalkduster" charset="0"/>
                <a:cs typeface="Chalkduster" charset="0"/>
              </a:rPr>
              <a:t>us</a:t>
            </a:r>
          </a:p>
        </p:txBody>
      </p:sp>
      <p:grpSp>
        <p:nvGrpSpPr>
          <p:cNvPr id="34" name="Group 33"/>
          <p:cNvGrpSpPr/>
          <p:nvPr/>
        </p:nvGrpSpPr>
        <p:grpSpPr>
          <a:xfrm>
            <a:off x="4276018" y="3822428"/>
            <a:ext cx="1403097" cy="1066133"/>
            <a:chOff x="3870449" y="2475624"/>
            <a:chExt cx="1403097" cy="1066133"/>
          </a:xfrm>
        </p:grpSpPr>
        <p:sp>
          <p:nvSpPr>
            <p:cNvPr id="35" name="Rounded Rectangle 34"/>
            <p:cNvSpPr/>
            <p:nvPr/>
          </p:nvSpPr>
          <p:spPr>
            <a:xfrm>
              <a:off x="3870449" y="2475624"/>
              <a:ext cx="1403097" cy="725473"/>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3870451" y="3203203"/>
              <a:ext cx="1403095" cy="338554"/>
            </a:xfrm>
            <a:prstGeom prst="rect">
              <a:avLst/>
            </a:prstGeom>
            <a:noFill/>
          </p:spPr>
          <p:txBody>
            <a:bodyPr wrap="square" rtlCol="0">
              <a:spAutoFit/>
            </a:bodyPr>
            <a:lstStyle/>
            <a:p>
              <a:pPr algn="ctr"/>
              <a:r>
                <a:rPr lang="en-US" sz="1600" i="1" dirty="0">
                  <a:solidFill>
                    <a:schemeClr val="accent1"/>
                  </a:solidFill>
                  <a:latin typeface="Chalkduster" charset="0"/>
                  <a:ea typeface="Chalkduster" charset="0"/>
                  <a:cs typeface="Chalkduster" charset="0"/>
                </a:rPr>
                <a:t>2012</a:t>
              </a:r>
            </a:p>
          </p:txBody>
        </p:sp>
      </p:grpSp>
      <p:pic>
        <p:nvPicPr>
          <p:cNvPr id="2" name="Picture 1"/>
          <p:cNvPicPr>
            <a:picLocks noChangeAspect="1"/>
          </p:cNvPicPr>
          <p:nvPr/>
        </p:nvPicPr>
        <p:blipFill>
          <a:blip r:embed="rId5"/>
          <a:stretch>
            <a:fillRect/>
          </a:stretch>
        </p:blipFill>
        <p:spPr>
          <a:xfrm>
            <a:off x="4445416" y="3858983"/>
            <a:ext cx="1064301" cy="667062"/>
          </a:xfrm>
          <a:prstGeom prst="rect">
            <a:avLst/>
          </a:prstGeom>
        </p:spPr>
      </p:pic>
      <p:grpSp>
        <p:nvGrpSpPr>
          <p:cNvPr id="39" name="Group 38"/>
          <p:cNvGrpSpPr/>
          <p:nvPr/>
        </p:nvGrpSpPr>
        <p:grpSpPr>
          <a:xfrm>
            <a:off x="6908441" y="3579944"/>
            <a:ext cx="1767357" cy="1376016"/>
            <a:chOff x="3686291" y="2165741"/>
            <a:chExt cx="1767357" cy="1376016"/>
          </a:xfrm>
        </p:grpSpPr>
        <p:sp>
          <p:nvSpPr>
            <p:cNvPr id="40" name="Rounded Rectangle 39"/>
            <p:cNvSpPr/>
            <p:nvPr/>
          </p:nvSpPr>
          <p:spPr>
            <a:xfrm>
              <a:off x="3870449" y="2475624"/>
              <a:ext cx="1403097" cy="725473"/>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3870451" y="3203203"/>
              <a:ext cx="1403095" cy="338554"/>
            </a:xfrm>
            <a:prstGeom prst="rect">
              <a:avLst/>
            </a:prstGeom>
            <a:noFill/>
          </p:spPr>
          <p:txBody>
            <a:bodyPr wrap="square" rtlCol="0">
              <a:spAutoFit/>
            </a:bodyPr>
            <a:lstStyle/>
            <a:p>
              <a:pPr algn="ctr"/>
              <a:r>
                <a:rPr lang="en-US" sz="1600" i="1" dirty="0">
                  <a:solidFill>
                    <a:schemeClr val="accent1"/>
                  </a:solidFill>
                  <a:latin typeface="Chalkduster" charset="0"/>
                  <a:ea typeface="Chalkduster" charset="0"/>
                  <a:cs typeface="Chalkduster" charset="0"/>
                </a:rPr>
                <a:t>2017</a:t>
              </a: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236" y="2661571"/>
              <a:ext cx="1303524" cy="353580"/>
            </a:xfrm>
            <a:prstGeom prst="rect">
              <a:avLst/>
            </a:prstGeom>
          </p:spPr>
        </p:pic>
        <p:sp>
          <p:nvSpPr>
            <p:cNvPr id="43" name="TextBox 42"/>
            <p:cNvSpPr txBox="1"/>
            <p:nvPr/>
          </p:nvSpPr>
          <p:spPr>
            <a:xfrm>
              <a:off x="3686291" y="2165741"/>
              <a:ext cx="1767357" cy="307777"/>
            </a:xfrm>
            <a:prstGeom prst="rect">
              <a:avLst/>
            </a:prstGeom>
            <a:noFill/>
          </p:spPr>
          <p:txBody>
            <a:bodyPr wrap="square" rtlCol="0">
              <a:spAutoFit/>
            </a:bodyPr>
            <a:lstStyle/>
            <a:p>
              <a:pPr algn="ctr"/>
              <a:r>
                <a:rPr lang="en-US" i="1" dirty="0">
                  <a:solidFill>
                    <a:schemeClr val="accent1"/>
                  </a:solidFill>
                  <a:latin typeface="Chalkduster" charset="0"/>
                  <a:ea typeface="Chalkduster" charset="0"/>
                  <a:cs typeface="Chalkduster" charset="0"/>
                </a:rPr>
                <a:t>$168 million </a:t>
              </a:r>
            </a:p>
          </p:txBody>
        </p:sp>
      </p:grpSp>
    </p:spTree>
    <p:extLst>
      <p:ext uri="{BB962C8B-B14F-4D97-AF65-F5344CB8AC3E}">
        <p14:creationId xmlns:p14="http://schemas.microsoft.com/office/powerpoint/2010/main" val="1108436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http://makble.com/images/mongodb-advantages-disadvantag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991" y="801511"/>
            <a:ext cx="5618018" cy="3996268"/>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p:cNvSpPr>
            <a:spLocks noGrp="1"/>
          </p:cNvSpPr>
          <p:nvPr>
            <p:ph type="body" sz="quarter" idx="11"/>
          </p:nvPr>
        </p:nvSpPr>
        <p:spPr>
          <a:xfrm>
            <a:off x="0" y="0"/>
            <a:ext cx="9144000" cy="699516"/>
          </a:xfrm>
        </p:spPr>
        <p:txBody>
          <a:bodyPr/>
          <a:lstStyle/>
          <a:p>
            <a:r>
              <a:rPr lang="en-US" dirty="0"/>
              <a:t>MongoDB PROS and CONS</a:t>
            </a:r>
          </a:p>
        </p:txBody>
      </p:sp>
    </p:spTree>
    <p:extLst>
      <p:ext uri="{BB962C8B-B14F-4D97-AF65-F5344CB8AC3E}">
        <p14:creationId xmlns:p14="http://schemas.microsoft.com/office/powerpoint/2010/main" val="952810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a:t>WHAT IS MONGODB?</a:t>
            </a:r>
          </a:p>
        </p:txBody>
      </p:sp>
      <p:sp>
        <p:nvSpPr>
          <p:cNvPr id="8" name="Rounded Rectangle 7"/>
          <p:cNvSpPr/>
          <p:nvPr/>
        </p:nvSpPr>
        <p:spPr>
          <a:xfrm>
            <a:off x="6840359" y="1506359"/>
            <a:ext cx="1403097" cy="725473"/>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Desktop Browser</a:t>
            </a:r>
          </a:p>
        </p:txBody>
      </p:sp>
      <p:sp>
        <p:nvSpPr>
          <p:cNvPr id="10" name="Rounded Rectangle 9"/>
          <p:cNvSpPr/>
          <p:nvPr/>
        </p:nvSpPr>
        <p:spPr>
          <a:xfrm>
            <a:off x="6840359" y="2505476"/>
            <a:ext cx="1403097" cy="725473"/>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Mobile App</a:t>
            </a:r>
          </a:p>
        </p:txBody>
      </p:sp>
      <p:sp>
        <p:nvSpPr>
          <p:cNvPr id="11" name="Rounded Rectangle 10"/>
          <p:cNvSpPr/>
          <p:nvPr/>
        </p:nvSpPr>
        <p:spPr>
          <a:xfrm>
            <a:off x="6840359" y="3469523"/>
            <a:ext cx="1403097" cy="725473"/>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s-IS">
                <a:solidFill>
                  <a:schemeClr val="tx1"/>
                </a:solidFill>
              </a:rPr>
              <a:t>...</a:t>
            </a:r>
            <a:endParaRPr lang="en-US">
              <a:solidFill>
                <a:schemeClr val="tx1"/>
              </a:solidFill>
            </a:endParaRPr>
          </a:p>
        </p:txBody>
      </p:sp>
      <p:grpSp>
        <p:nvGrpSpPr>
          <p:cNvPr id="45" name="Group 44"/>
          <p:cNvGrpSpPr/>
          <p:nvPr/>
        </p:nvGrpSpPr>
        <p:grpSpPr>
          <a:xfrm>
            <a:off x="843896" y="1893278"/>
            <a:ext cx="1326783" cy="1976903"/>
            <a:chOff x="843896" y="1893278"/>
            <a:chExt cx="1326783" cy="1976903"/>
          </a:xfrm>
        </p:grpSpPr>
        <p:grpSp>
          <p:nvGrpSpPr>
            <p:cNvPr id="12" name="Group 11"/>
            <p:cNvGrpSpPr/>
            <p:nvPr/>
          </p:nvGrpSpPr>
          <p:grpSpPr>
            <a:xfrm>
              <a:off x="843896" y="1893278"/>
              <a:ext cx="1326783" cy="1638349"/>
              <a:chOff x="854851" y="1660712"/>
              <a:chExt cx="1326783" cy="1638349"/>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851" y="1972278"/>
                <a:ext cx="1326783" cy="1326783"/>
              </a:xfrm>
              <a:prstGeom prst="rect">
                <a:avLst/>
              </a:prstGeom>
            </p:spPr>
          </p:pic>
          <p:sp>
            <p:nvSpPr>
              <p:cNvPr id="6" name="TextBox 5"/>
              <p:cNvSpPr txBox="1"/>
              <p:nvPr/>
            </p:nvSpPr>
            <p:spPr>
              <a:xfrm>
                <a:off x="1013400" y="1660712"/>
                <a:ext cx="1008726" cy="338554"/>
              </a:xfrm>
              <a:prstGeom prst="rect">
                <a:avLst/>
              </a:prstGeom>
              <a:noFill/>
            </p:spPr>
            <p:txBody>
              <a:bodyPr wrap="square" rtlCol="0">
                <a:spAutoFit/>
              </a:bodyPr>
              <a:lstStyle/>
              <a:p>
                <a:pPr algn="ctr"/>
                <a:r>
                  <a:rPr lang="en-US" sz="1600">
                    <a:solidFill>
                      <a:schemeClr val="bg1"/>
                    </a:solidFill>
                  </a:rPr>
                  <a:t>MongoDB</a:t>
                </a:r>
              </a:p>
            </p:txBody>
          </p:sp>
        </p:grpSp>
        <p:sp>
          <p:nvSpPr>
            <p:cNvPr id="13" name="TextBox 12"/>
            <p:cNvSpPr txBox="1"/>
            <p:nvPr/>
          </p:nvSpPr>
          <p:spPr>
            <a:xfrm>
              <a:off x="1002445" y="3531627"/>
              <a:ext cx="1008726" cy="338554"/>
            </a:xfrm>
            <a:prstGeom prst="rect">
              <a:avLst/>
            </a:prstGeom>
            <a:noFill/>
          </p:spPr>
          <p:txBody>
            <a:bodyPr wrap="square" rtlCol="0">
              <a:spAutoFit/>
            </a:bodyPr>
            <a:lstStyle/>
            <a:p>
              <a:pPr algn="ctr"/>
              <a:r>
                <a:rPr lang="en-US" sz="1600">
                  <a:solidFill>
                    <a:schemeClr val="bg1"/>
                  </a:solidFill>
                </a:rPr>
                <a:t>C++</a:t>
              </a:r>
            </a:p>
          </p:txBody>
        </p:sp>
      </p:grpSp>
      <p:sp>
        <p:nvSpPr>
          <p:cNvPr id="16" name="TextBox 15"/>
          <p:cNvSpPr txBox="1"/>
          <p:nvPr/>
        </p:nvSpPr>
        <p:spPr>
          <a:xfrm>
            <a:off x="7037544" y="1167805"/>
            <a:ext cx="1008726" cy="338554"/>
          </a:xfrm>
          <a:prstGeom prst="rect">
            <a:avLst/>
          </a:prstGeom>
          <a:noFill/>
        </p:spPr>
        <p:txBody>
          <a:bodyPr wrap="square" rtlCol="0">
            <a:spAutoFit/>
          </a:bodyPr>
          <a:lstStyle/>
          <a:p>
            <a:pPr algn="ctr"/>
            <a:r>
              <a:rPr lang="en-US" sz="1600">
                <a:solidFill>
                  <a:schemeClr val="bg1"/>
                </a:solidFill>
              </a:rPr>
              <a:t>Clients</a:t>
            </a:r>
          </a:p>
        </p:txBody>
      </p:sp>
      <p:cxnSp>
        <p:nvCxnSpPr>
          <p:cNvPr id="18" name="Straight Arrow Connector 17"/>
          <p:cNvCxnSpPr/>
          <p:nvPr/>
        </p:nvCxnSpPr>
        <p:spPr>
          <a:xfrm flipV="1">
            <a:off x="5152635" y="1755268"/>
            <a:ext cx="1687724" cy="87162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8" idx="1"/>
          </p:cNvCxnSpPr>
          <p:nvPr/>
        </p:nvCxnSpPr>
        <p:spPr>
          <a:xfrm flipV="1">
            <a:off x="5152635" y="1869096"/>
            <a:ext cx="1687724" cy="882545"/>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152635" y="2826970"/>
            <a:ext cx="1687724" cy="274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152635" y="2909925"/>
            <a:ext cx="1687724" cy="2744"/>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5152634" y="3068288"/>
            <a:ext cx="1687724" cy="66010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endCxn id="11" idx="1"/>
          </p:cNvCxnSpPr>
          <p:nvPr/>
        </p:nvCxnSpPr>
        <p:spPr>
          <a:xfrm>
            <a:off x="5152634" y="3151243"/>
            <a:ext cx="1687725" cy="681017"/>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028366" y="2829370"/>
            <a:ext cx="1687724" cy="274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2028366" y="2912325"/>
            <a:ext cx="1687724" cy="2744"/>
          </a:xfrm>
          <a:prstGeom prst="straightConnector1">
            <a:avLst/>
          </a:prstGeom>
          <a:ln>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a:xfrm>
            <a:off x="3680024" y="2166916"/>
            <a:ext cx="1507734" cy="1647175"/>
            <a:chOff x="3680024" y="2166916"/>
            <a:chExt cx="1507734" cy="1647175"/>
          </a:xfrm>
        </p:grpSpPr>
        <p:grpSp>
          <p:nvGrpSpPr>
            <p:cNvPr id="44" name="Group 43"/>
            <p:cNvGrpSpPr/>
            <p:nvPr/>
          </p:nvGrpSpPr>
          <p:grpSpPr>
            <a:xfrm>
              <a:off x="3732343" y="2505474"/>
              <a:ext cx="1403097" cy="725473"/>
              <a:chOff x="3732343" y="2505474"/>
              <a:chExt cx="1403097" cy="725473"/>
            </a:xfrm>
          </p:grpSpPr>
          <p:sp>
            <p:nvSpPr>
              <p:cNvPr id="14" name="Rounded Rectangle 13"/>
              <p:cNvSpPr/>
              <p:nvPr/>
            </p:nvSpPr>
            <p:spPr>
              <a:xfrm>
                <a:off x="3732343" y="2505474"/>
                <a:ext cx="1403097" cy="725473"/>
              </a:xfrm>
              <a:prstGeom prst="round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2412" y="2616141"/>
                <a:ext cx="822959" cy="504135"/>
              </a:xfrm>
              <a:prstGeom prst="rect">
                <a:avLst/>
              </a:prstGeom>
            </p:spPr>
          </p:pic>
        </p:grpSp>
        <p:sp>
          <p:nvSpPr>
            <p:cNvPr id="38" name="TextBox 37"/>
            <p:cNvSpPr txBox="1"/>
            <p:nvPr/>
          </p:nvSpPr>
          <p:spPr>
            <a:xfrm>
              <a:off x="3929528" y="2166916"/>
              <a:ext cx="1008726" cy="338554"/>
            </a:xfrm>
            <a:prstGeom prst="rect">
              <a:avLst/>
            </a:prstGeom>
            <a:noFill/>
          </p:spPr>
          <p:txBody>
            <a:bodyPr wrap="square" rtlCol="0">
              <a:spAutoFit/>
            </a:bodyPr>
            <a:lstStyle/>
            <a:p>
              <a:pPr algn="ctr"/>
              <a:r>
                <a:rPr lang="en-US" sz="1600">
                  <a:solidFill>
                    <a:schemeClr val="bg1"/>
                  </a:solidFill>
                </a:rPr>
                <a:t>App</a:t>
              </a:r>
            </a:p>
          </p:txBody>
        </p:sp>
        <p:sp>
          <p:nvSpPr>
            <p:cNvPr id="39" name="TextBox 38"/>
            <p:cNvSpPr txBox="1"/>
            <p:nvPr/>
          </p:nvSpPr>
          <p:spPr>
            <a:xfrm>
              <a:off x="3680024" y="3229316"/>
              <a:ext cx="1507734" cy="584775"/>
            </a:xfrm>
            <a:prstGeom prst="rect">
              <a:avLst/>
            </a:prstGeom>
            <a:noFill/>
          </p:spPr>
          <p:txBody>
            <a:bodyPr wrap="square" rtlCol="0">
              <a:spAutoFit/>
            </a:bodyPr>
            <a:lstStyle/>
            <a:p>
              <a:pPr algn="ctr"/>
              <a:r>
                <a:rPr lang="en-US" sz="1600">
                  <a:solidFill>
                    <a:schemeClr val="bg1"/>
                  </a:solidFill>
                </a:rPr>
                <a:t>C++</a:t>
              </a:r>
            </a:p>
            <a:p>
              <a:pPr algn="ctr"/>
              <a:r>
                <a:rPr lang="en-US" sz="1600">
                  <a:solidFill>
                    <a:schemeClr val="bg1"/>
                  </a:solidFill>
                </a:rPr>
                <a:t>V8 JavaScript</a:t>
              </a:r>
            </a:p>
          </p:txBody>
        </p:sp>
      </p:grpSp>
      <p:sp>
        <p:nvSpPr>
          <p:cNvPr id="41" name="Round Same Side Corner Rectangle 40"/>
          <p:cNvSpPr/>
          <p:nvPr/>
        </p:nvSpPr>
        <p:spPr>
          <a:xfrm rot="16200000">
            <a:off x="3458742" y="2778886"/>
            <a:ext cx="727200" cy="180000"/>
          </a:xfrm>
          <a:prstGeom prst="round2SameRect">
            <a:avLst>
              <a:gd name="adj1" fmla="val 50000"/>
              <a:gd name="adj2"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Arc 41"/>
          <p:cNvSpPr/>
          <p:nvPr/>
        </p:nvSpPr>
        <p:spPr>
          <a:xfrm rot="16200000">
            <a:off x="3415495" y="2118407"/>
            <a:ext cx="1481603" cy="662141"/>
          </a:xfrm>
          <a:prstGeom prst="arc">
            <a:avLst>
              <a:gd name="adj1" fmla="val 16128299"/>
              <a:gd name="adj2" fmla="val 21485718"/>
            </a:avLst>
          </a:prstGeom>
          <a:ln>
            <a:solidFill>
              <a:schemeClr val="bg1"/>
            </a:solidFill>
            <a:headEnd type="triangl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TextBox 42"/>
          <p:cNvSpPr txBox="1"/>
          <p:nvPr/>
        </p:nvSpPr>
        <p:spPr>
          <a:xfrm>
            <a:off x="3971032" y="1520858"/>
            <a:ext cx="1196474" cy="338554"/>
          </a:xfrm>
          <a:prstGeom prst="rect">
            <a:avLst/>
          </a:prstGeom>
          <a:noFill/>
        </p:spPr>
        <p:txBody>
          <a:bodyPr wrap="square" rtlCol="0">
            <a:spAutoFit/>
          </a:bodyPr>
          <a:lstStyle/>
          <a:p>
            <a:pPr algn="ctr"/>
            <a:r>
              <a:rPr lang="en-US" sz="1600" i="1">
                <a:solidFill>
                  <a:schemeClr val="bg1"/>
                </a:solidFill>
                <a:latin typeface="Chalkduster" charset="0"/>
                <a:ea typeface="Chalkduster" charset="0"/>
                <a:cs typeface="Chalkduster" charset="0"/>
              </a:rPr>
              <a:t>driver</a:t>
            </a:r>
          </a:p>
        </p:txBody>
      </p:sp>
    </p:spTree>
    <p:extLst>
      <p:ext uri="{BB962C8B-B14F-4D97-AF65-F5344CB8AC3E}">
        <p14:creationId xmlns:p14="http://schemas.microsoft.com/office/powerpoint/2010/main" val="1272088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a:t>BSON – BINARY JSON</a:t>
            </a:r>
          </a:p>
        </p:txBody>
      </p:sp>
      <p:grpSp>
        <p:nvGrpSpPr>
          <p:cNvPr id="12" name="Group 11"/>
          <p:cNvGrpSpPr/>
          <p:nvPr/>
        </p:nvGrpSpPr>
        <p:grpSpPr>
          <a:xfrm>
            <a:off x="843896" y="1893278"/>
            <a:ext cx="1326783" cy="1638349"/>
            <a:chOff x="854851" y="1660712"/>
            <a:chExt cx="1326783" cy="1638349"/>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851" y="1972278"/>
              <a:ext cx="1326783" cy="1326783"/>
            </a:xfrm>
            <a:prstGeom prst="rect">
              <a:avLst/>
            </a:prstGeom>
          </p:spPr>
        </p:pic>
        <p:sp>
          <p:nvSpPr>
            <p:cNvPr id="6" name="TextBox 5"/>
            <p:cNvSpPr txBox="1"/>
            <p:nvPr/>
          </p:nvSpPr>
          <p:spPr>
            <a:xfrm>
              <a:off x="1013400" y="1660712"/>
              <a:ext cx="1008726" cy="338554"/>
            </a:xfrm>
            <a:prstGeom prst="rect">
              <a:avLst/>
            </a:prstGeom>
            <a:noFill/>
          </p:spPr>
          <p:txBody>
            <a:bodyPr wrap="square" rtlCol="0">
              <a:spAutoFit/>
            </a:bodyPr>
            <a:lstStyle/>
            <a:p>
              <a:pPr algn="ctr"/>
              <a:r>
                <a:rPr lang="en-US" sz="1600">
                  <a:solidFill>
                    <a:schemeClr val="bg1"/>
                  </a:solidFill>
                </a:rPr>
                <a:t>MongoDB</a:t>
              </a:r>
            </a:p>
          </p:txBody>
        </p:sp>
      </p:grpSp>
      <p:grpSp>
        <p:nvGrpSpPr>
          <p:cNvPr id="36" name="Group 35"/>
          <p:cNvGrpSpPr/>
          <p:nvPr/>
        </p:nvGrpSpPr>
        <p:grpSpPr>
          <a:xfrm>
            <a:off x="5092608" y="1773727"/>
            <a:ext cx="2374421" cy="1757900"/>
            <a:chOff x="5092608" y="1773727"/>
            <a:chExt cx="2374421" cy="1757900"/>
          </a:xfrm>
        </p:grpSpPr>
        <p:grpSp>
          <p:nvGrpSpPr>
            <p:cNvPr id="44" name="Group 43"/>
            <p:cNvGrpSpPr/>
            <p:nvPr/>
          </p:nvGrpSpPr>
          <p:grpSpPr>
            <a:xfrm>
              <a:off x="5092608" y="2157851"/>
              <a:ext cx="2374421" cy="1373776"/>
              <a:chOff x="3732343" y="2505474"/>
              <a:chExt cx="2374421" cy="1373776"/>
            </a:xfrm>
          </p:grpSpPr>
          <p:sp>
            <p:nvSpPr>
              <p:cNvPr id="14" name="Rounded Rectangle 13"/>
              <p:cNvSpPr/>
              <p:nvPr/>
            </p:nvSpPr>
            <p:spPr>
              <a:xfrm>
                <a:off x="3732343" y="2505474"/>
                <a:ext cx="2374421" cy="1373776"/>
              </a:xfrm>
              <a:prstGeom prst="roundRect">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808" y="3282047"/>
                <a:ext cx="822959" cy="504135"/>
              </a:xfrm>
              <a:prstGeom prst="rect">
                <a:avLst/>
              </a:prstGeom>
            </p:spPr>
          </p:pic>
        </p:grpSp>
        <p:sp>
          <p:nvSpPr>
            <p:cNvPr id="38" name="TextBox 37"/>
            <p:cNvSpPr txBox="1"/>
            <p:nvPr/>
          </p:nvSpPr>
          <p:spPr>
            <a:xfrm>
              <a:off x="5775454" y="1773727"/>
              <a:ext cx="1008726" cy="338554"/>
            </a:xfrm>
            <a:prstGeom prst="rect">
              <a:avLst/>
            </a:prstGeom>
            <a:noFill/>
          </p:spPr>
          <p:txBody>
            <a:bodyPr wrap="square" rtlCol="0">
              <a:spAutoFit/>
            </a:bodyPr>
            <a:lstStyle/>
            <a:p>
              <a:pPr algn="ctr"/>
              <a:r>
                <a:rPr lang="en-US" sz="1600">
                  <a:solidFill>
                    <a:schemeClr val="bg1"/>
                  </a:solidFill>
                </a:rPr>
                <a:t>App</a:t>
              </a:r>
            </a:p>
          </p:txBody>
        </p:sp>
      </p:grpSp>
      <p:sp>
        <p:nvSpPr>
          <p:cNvPr id="31" name="TextBox 30"/>
          <p:cNvSpPr txBox="1"/>
          <p:nvPr/>
        </p:nvSpPr>
        <p:spPr>
          <a:xfrm rot="21020810">
            <a:off x="3177180" y="2313615"/>
            <a:ext cx="1196474" cy="338554"/>
          </a:xfrm>
          <a:prstGeom prst="rect">
            <a:avLst/>
          </a:prstGeom>
          <a:noFill/>
        </p:spPr>
        <p:txBody>
          <a:bodyPr wrap="square" rtlCol="0">
            <a:spAutoFit/>
          </a:bodyPr>
          <a:lstStyle/>
          <a:p>
            <a:pPr algn="ctr"/>
            <a:r>
              <a:rPr lang="en-US" sz="1600" i="1">
                <a:solidFill>
                  <a:schemeClr val="bg1"/>
                </a:solidFill>
                <a:latin typeface="Chalkduster" charset="0"/>
                <a:ea typeface="Chalkduster" charset="0"/>
                <a:cs typeface="Chalkduster" charset="0"/>
              </a:rPr>
              <a:t>BSON</a:t>
            </a:r>
          </a:p>
        </p:txBody>
      </p:sp>
      <p:sp>
        <p:nvSpPr>
          <p:cNvPr id="4" name="Rounded Rectangle 3"/>
          <p:cNvSpPr/>
          <p:nvPr/>
        </p:nvSpPr>
        <p:spPr>
          <a:xfrm>
            <a:off x="5191677" y="2248992"/>
            <a:ext cx="2153752" cy="338554"/>
          </a:xfrm>
          <a:prstGeom prst="roundRect">
            <a:avLst>
              <a:gd name="adj" fmla="val 45685"/>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Driver</a:t>
            </a:r>
          </a:p>
        </p:txBody>
      </p:sp>
      <p:cxnSp>
        <p:nvCxnSpPr>
          <p:cNvPr id="33" name="Straight Arrow Connector 32"/>
          <p:cNvCxnSpPr>
            <a:endCxn id="4" idx="1"/>
          </p:cNvCxnSpPr>
          <p:nvPr/>
        </p:nvCxnSpPr>
        <p:spPr>
          <a:xfrm flipV="1">
            <a:off x="2082683" y="2418269"/>
            <a:ext cx="3108994" cy="480843"/>
          </a:xfrm>
          <a:prstGeom prst="straightConnector1">
            <a:avLst/>
          </a:prstGeom>
          <a:ln>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5" idx="0"/>
            <a:endCxn id="4" idx="2"/>
          </p:cNvCxnSpPr>
          <p:nvPr/>
        </p:nvCxnSpPr>
        <p:spPr>
          <a:xfrm flipV="1">
            <a:off x="6268553" y="2587546"/>
            <a:ext cx="0" cy="346878"/>
          </a:xfrm>
          <a:prstGeom prst="straightConnector1">
            <a:avLst/>
          </a:prstGeom>
          <a:ln>
            <a:solidFill>
              <a:schemeClr val="bg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423930" y="2607096"/>
            <a:ext cx="2086197" cy="307777"/>
          </a:xfrm>
          <a:prstGeom prst="rect">
            <a:avLst/>
          </a:prstGeom>
          <a:noFill/>
        </p:spPr>
        <p:txBody>
          <a:bodyPr wrap="square" rtlCol="0">
            <a:spAutoFit/>
          </a:bodyPr>
          <a:lstStyle/>
          <a:p>
            <a:pPr algn="ctr"/>
            <a:r>
              <a:rPr lang="en-US" i="1">
                <a:solidFill>
                  <a:schemeClr val="bg1"/>
                </a:solidFill>
                <a:latin typeface="Chalkduster" charset="0"/>
                <a:ea typeface="Chalkduster" charset="0"/>
                <a:cs typeface="Chalkduster" charset="0"/>
              </a:rPr>
              <a:t>Native Data Types</a:t>
            </a:r>
          </a:p>
        </p:txBody>
      </p:sp>
      <p:sp>
        <p:nvSpPr>
          <p:cNvPr id="47" name="TextBox 46"/>
          <p:cNvSpPr txBox="1"/>
          <p:nvPr/>
        </p:nvSpPr>
        <p:spPr>
          <a:xfrm>
            <a:off x="2802024" y="1231558"/>
            <a:ext cx="1946786" cy="830997"/>
          </a:xfrm>
          <a:prstGeom prst="rect">
            <a:avLst/>
          </a:prstGeom>
          <a:noFill/>
        </p:spPr>
        <p:txBody>
          <a:bodyPr wrap="square" rtlCol="0">
            <a:spAutoFit/>
          </a:bodyPr>
          <a:lstStyle/>
          <a:p>
            <a:pPr marL="285750" indent="-285750">
              <a:buFontTx/>
              <a:buChar char="-"/>
            </a:pPr>
            <a:r>
              <a:rPr lang="en-US" sz="1600" i="1">
                <a:solidFill>
                  <a:schemeClr val="bg1"/>
                </a:solidFill>
                <a:latin typeface="Chalkduster" charset="0"/>
                <a:ea typeface="Chalkduster" charset="0"/>
                <a:cs typeface="Chalkduster" charset="0"/>
              </a:rPr>
              <a:t>Lightweight</a:t>
            </a:r>
          </a:p>
          <a:p>
            <a:pPr marL="285750" indent="-285750">
              <a:buFontTx/>
              <a:buChar char="-"/>
            </a:pPr>
            <a:r>
              <a:rPr lang="en-US" sz="1600" i="1">
                <a:solidFill>
                  <a:schemeClr val="bg1"/>
                </a:solidFill>
                <a:latin typeface="Chalkduster" charset="0"/>
                <a:ea typeface="Chalkduster" charset="0"/>
                <a:cs typeface="Chalkduster" charset="0"/>
              </a:rPr>
              <a:t>Traversable</a:t>
            </a:r>
          </a:p>
          <a:p>
            <a:pPr marL="285750" indent="-285750">
              <a:buFontTx/>
              <a:buChar char="-"/>
            </a:pPr>
            <a:r>
              <a:rPr lang="en-US" sz="1600" i="1">
                <a:solidFill>
                  <a:schemeClr val="bg1"/>
                </a:solidFill>
                <a:latin typeface="Chalkduster" charset="0"/>
                <a:ea typeface="Chalkduster" charset="0"/>
                <a:cs typeface="Chalkduster" charset="0"/>
              </a:rPr>
              <a:t>Efficient</a:t>
            </a:r>
          </a:p>
        </p:txBody>
      </p:sp>
    </p:spTree>
    <p:extLst>
      <p:ext uri="{BB962C8B-B14F-4D97-AF65-F5344CB8AC3E}">
        <p14:creationId xmlns:p14="http://schemas.microsoft.com/office/powerpoint/2010/main" val="738391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DB REPLICATION</a:t>
            </a:r>
          </a:p>
        </p:txBody>
      </p:sp>
      <p:pic>
        <p:nvPicPr>
          <p:cNvPr id="1026" name="Picture 2" descr="Peer-to-peer replication, two nod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925" y="801511"/>
            <a:ext cx="4248150" cy="38195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53340" y="699516"/>
            <a:ext cx="3989169" cy="307777"/>
          </a:xfrm>
          <a:prstGeom prst="rect">
            <a:avLst/>
          </a:prstGeom>
        </p:spPr>
        <p:txBody>
          <a:bodyPr wrap="none">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22222"/>
                </a:solidFill>
                <a:effectLst/>
                <a:uLnTx/>
                <a:uFillTx/>
                <a:latin typeface="segoe-ui_semibold"/>
                <a:ea typeface="+mn-ea"/>
                <a:cs typeface="+mn-cs"/>
              </a:rPr>
              <a:t>Topology That Has Two Participating Databases</a:t>
            </a:r>
          </a:p>
        </p:txBody>
      </p:sp>
    </p:spTree>
    <p:extLst>
      <p:ext uri="{BB962C8B-B14F-4D97-AF65-F5344CB8AC3E}">
        <p14:creationId xmlns:p14="http://schemas.microsoft.com/office/powerpoint/2010/main" val="58086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DB REPLICATION</a:t>
            </a:r>
          </a:p>
        </p:txBody>
      </p:sp>
      <p:sp>
        <p:nvSpPr>
          <p:cNvPr id="5" name="Rectangle 4"/>
          <p:cNvSpPr/>
          <p:nvPr/>
        </p:nvSpPr>
        <p:spPr>
          <a:xfrm>
            <a:off x="453340" y="699516"/>
            <a:ext cx="5031377" cy="307777"/>
          </a:xfrm>
          <a:prstGeom prst="rect">
            <a:avLst/>
          </a:prstGeom>
        </p:spPr>
        <p:txBody>
          <a:bodyPr wrap="none">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4547"/>
                </a:solidFill>
                <a:effectLst/>
                <a:uLnTx/>
                <a:uFillTx/>
                <a:latin typeface="Trebuchet MS"/>
                <a:ea typeface="+mn-ea"/>
                <a:cs typeface="+mn-cs"/>
              </a:rPr>
              <a:t>Topologies That Have Three or More Participating Databases</a:t>
            </a:r>
          </a:p>
        </p:txBody>
      </p:sp>
      <p:pic>
        <p:nvPicPr>
          <p:cNvPr id="2050" name="Picture 2" descr="Peer-to-peer replication to dispersed loc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1262" y="1173650"/>
            <a:ext cx="4181475" cy="313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231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MongoDB in PRODUCTION</a:t>
            </a:r>
          </a:p>
        </p:txBody>
      </p:sp>
      <p:pic>
        <p:nvPicPr>
          <p:cNvPr id="5" name="Picture 4"/>
          <p:cNvPicPr>
            <a:picLocks noChangeAspect="1"/>
          </p:cNvPicPr>
          <p:nvPr/>
        </p:nvPicPr>
        <p:blipFill>
          <a:blip r:embed="rId3"/>
          <a:stretch>
            <a:fillRect/>
          </a:stretch>
        </p:blipFill>
        <p:spPr>
          <a:xfrm>
            <a:off x="1399822" y="699516"/>
            <a:ext cx="6344356" cy="4063798"/>
          </a:xfrm>
          <a:prstGeom prst="rect">
            <a:avLst/>
          </a:prstGeom>
        </p:spPr>
      </p:pic>
    </p:spTree>
    <p:extLst>
      <p:ext uri="{BB962C8B-B14F-4D97-AF65-F5344CB8AC3E}">
        <p14:creationId xmlns:p14="http://schemas.microsoft.com/office/powerpoint/2010/main" val="3074935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64547"/>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INSTALL AND RUN MONGODB</a:t>
            </a:r>
          </a:p>
        </p:txBody>
      </p:sp>
      <p:sp>
        <p:nvSpPr>
          <p:cNvPr id="9" name="Content Placeholder 1"/>
          <p:cNvSpPr>
            <a:spLocks noGrp="1"/>
          </p:cNvSpPr>
          <p:nvPr>
            <p:ph idx="1"/>
          </p:nvPr>
        </p:nvSpPr>
        <p:spPr/>
        <p:txBody>
          <a:bodyPr>
            <a:normAutofit/>
          </a:bodyPr>
          <a:lstStyle/>
          <a:p>
            <a:pPr marL="0" indent="0">
              <a:lnSpc>
                <a:spcPct val="130000"/>
              </a:lnSpc>
              <a:buClr>
                <a:srgbClr val="2FC2D9"/>
              </a:buClr>
              <a:buNone/>
            </a:pPr>
            <a:r>
              <a:rPr lang="en-US" sz="2400" dirty="0">
                <a:ea typeface="Source Sans Pro Black" charset="0"/>
                <a:cs typeface="Source Sans Pro Black" charset="0"/>
              </a:rPr>
              <a:t>Installation manual:</a:t>
            </a:r>
          </a:p>
          <a:p>
            <a:pPr marL="0" indent="0">
              <a:lnSpc>
                <a:spcPct val="130000"/>
              </a:lnSpc>
              <a:buClr>
                <a:srgbClr val="2FC2D9"/>
              </a:buClr>
              <a:buNone/>
            </a:pPr>
            <a:r>
              <a:rPr lang="en-US" sz="1800" dirty="0">
                <a:solidFill>
                  <a:schemeClr val="accent2"/>
                </a:solidFill>
                <a:ea typeface="Source Sans Pro Black" charset="0"/>
                <a:cs typeface="Source Sans Pro Black" charset="0"/>
                <a:hlinkClick r:id="rId3"/>
              </a:rPr>
              <a:t>https://docs.mongodb.org/manual/installation/</a:t>
            </a:r>
            <a:endParaRPr lang="en-US" sz="1800" dirty="0">
              <a:solidFill>
                <a:schemeClr val="accent2"/>
              </a:solidFill>
              <a:ea typeface="Source Sans Pro Black" charset="0"/>
              <a:cs typeface="Source Sans Pro Black" charset="0"/>
            </a:endParaRPr>
          </a:p>
          <a:p>
            <a:pPr marL="0" indent="0">
              <a:lnSpc>
                <a:spcPct val="130000"/>
              </a:lnSpc>
              <a:buClr>
                <a:srgbClr val="2FC2D9"/>
              </a:buClr>
              <a:buNone/>
            </a:pPr>
            <a:endParaRPr lang="ru-RU" sz="1800" dirty="0">
              <a:solidFill>
                <a:schemeClr val="accent2"/>
              </a:solidFill>
              <a:ea typeface="Source Sans Pro Black" charset="0"/>
              <a:cs typeface="Source Sans Pro Black" charset="0"/>
            </a:endParaRPr>
          </a:p>
          <a:p>
            <a:pPr marL="0" indent="0">
              <a:lnSpc>
                <a:spcPct val="130000"/>
              </a:lnSpc>
              <a:buClr>
                <a:srgbClr val="2FC2D9"/>
              </a:buClr>
              <a:buNone/>
            </a:pPr>
            <a:endParaRPr lang="en-US" sz="2400" dirty="0">
              <a:ea typeface="Source Sans Pro Black" charset="0"/>
              <a:cs typeface="Source Sans Pro Black" charset="0"/>
            </a:endParaRPr>
          </a:p>
        </p:txBody>
      </p:sp>
      <p:pic>
        <p:nvPicPr>
          <p:cNvPr id="4" name="Picture 3"/>
          <p:cNvPicPr>
            <a:picLocks noChangeAspect="1"/>
          </p:cNvPicPr>
          <p:nvPr/>
        </p:nvPicPr>
        <p:blipFill>
          <a:blip r:embed="rId4"/>
          <a:stretch>
            <a:fillRect/>
          </a:stretch>
        </p:blipFill>
        <p:spPr>
          <a:xfrm>
            <a:off x="5521924" y="796498"/>
            <a:ext cx="2929347" cy="3925774"/>
          </a:xfrm>
          <a:prstGeom prst="rect">
            <a:avLst/>
          </a:prstGeom>
        </p:spPr>
      </p:pic>
    </p:spTree>
    <p:extLst>
      <p:ext uri="{BB962C8B-B14F-4D97-AF65-F5344CB8AC3E}">
        <p14:creationId xmlns:p14="http://schemas.microsoft.com/office/powerpoint/2010/main" val="1408303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64547"/>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MONGO SERVER</a:t>
            </a:r>
          </a:p>
        </p:txBody>
      </p:sp>
      <p:sp>
        <p:nvSpPr>
          <p:cNvPr id="9" name="Content Placeholder 1"/>
          <p:cNvSpPr>
            <a:spLocks noGrp="1"/>
          </p:cNvSpPr>
          <p:nvPr>
            <p:ph idx="1"/>
          </p:nvPr>
        </p:nvSpPr>
        <p:spPr/>
        <p:txBody>
          <a:bodyPr>
            <a:normAutofit/>
          </a:bodyPr>
          <a:lstStyle/>
          <a:p>
            <a:pPr marL="0" indent="0">
              <a:lnSpc>
                <a:spcPct val="130000"/>
              </a:lnSpc>
              <a:buClr>
                <a:srgbClr val="2FC2D9"/>
              </a:buClr>
              <a:buNone/>
            </a:pPr>
            <a:r>
              <a:rPr lang="en-US" sz="2400" dirty="0">
                <a:ea typeface="Source Sans Pro Black" charset="0"/>
                <a:cs typeface="Source Sans Pro Black" charset="0"/>
              </a:rPr>
              <a:t>Run server:</a:t>
            </a:r>
          </a:p>
          <a:p>
            <a:pPr marL="0" indent="0">
              <a:lnSpc>
                <a:spcPct val="130000"/>
              </a:lnSpc>
              <a:buClr>
                <a:srgbClr val="2FC2D9"/>
              </a:buClr>
              <a:buNone/>
            </a:pPr>
            <a:r>
              <a:rPr lang="en-US" sz="1800" dirty="0"/>
              <a:t>C:\mongodb\bin\mongod.exe --</a:t>
            </a:r>
            <a:r>
              <a:rPr lang="en-US" sz="1800" dirty="0" err="1"/>
              <a:t>dbpath</a:t>
            </a:r>
            <a:r>
              <a:rPr lang="en-US" sz="1800" dirty="0"/>
              <a:t> d:\test\mongodb\data</a:t>
            </a:r>
            <a:endParaRPr lang="en-US" sz="3200" dirty="0">
              <a:ea typeface="Source Sans Pro Black" charset="0"/>
              <a:cs typeface="Source Sans Pro Black" charset="0"/>
            </a:endParaRPr>
          </a:p>
          <a:p>
            <a:pPr marL="0" indent="0">
              <a:lnSpc>
                <a:spcPct val="130000"/>
              </a:lnSpc>
              <a:buClr>
                <a:srgbClr val="2FC2D9"/>
              </a:buClr>
              <a:buNone/>
            </a:pPr>
            <a:endParaRPr lang="en-US" sz="2400" dirty="0">
              <a:ea typeface="Source Sans Pro Black" charset="0"/>
              <a:cs typeface="Source Sans Pro Black" charset="0"/>
            </a:endParaRPr>
          </a:p>
          <a:p>
            <a:pPr marL="0" indent="0">
              <a:lnSpc>
                <a:spcPct val="130000"/>
              </a:lnSpc>
              <a:buClr>
                <a:srgbClr val="2FC2D9"/>
              </a:buClr>
              <a:buNone/>
            </a:pPr>
            <a:endParaRPr lang="en-US" sz="2400" dirty="0">
              <a:ea typeface="Source Sans Pro Black" charset="0"/>
              <a:cs typeface="Source Sans Pro Black" charset="0"/>
            </a:endParaRPr>
          </a:p>
        </p:txBody>
      </p:sp>
    </p:spTree>
    <p:extLst>
      <p:ext uri="{BB962C8B-B14F-4D97-AF65-F5344CB8AC3E}">
        <p14:creationId xmlns:p14="http://schemas.microsoft.com/office/powerpoint/2010/main" val="1672589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64547"/>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a:xfrm>
            <a:off x="489100" y="1319954"/>
            <a:ext cx="8165799" cy="3147325"/>
          </a:xfrm>
        </p:spPr>
        <p:txBody>
          <a:bodyPr>
            <a:normAutofit fontScale="62500" lnSpcReduction="20000"/>
          </a:bodyPr>
          <a:lstStyle/>
          <a:p>
            <a:pPr>
              <a:lnSpc>
                <a:spcPct val="130000"/>
              </a:lnSpc>
              <a:buClr>
                <a:srgbClr val="2FC2D9"/>
              </a:buClr>
            </a:pPr>
            <a:r>
              <a:rPr lang="en-US" sz="3200" dirty="0">
                <a:ea typeface="Source Sans Pro Black" charset="0"/>
                <a:cs typeface="Source Sans Pro Black" charset="0"/>
              </a:rPr>
              <a:t>SQL vs NoSQL</a:t>
            </a:r>
          </a:p>
          <a:p>
            <a:pPr>
              <a:lnSpc>
                <a:spcPct val="130000"/>
              </a:lnSpc>
              <a:buClr>
                <a:srgbClr val="2FC2D9"/>
              </a:buClr>
            </a:pPr>
            <a:r>
              <a:rPr lang="en-US" sz="3200" dirty="0">
                <a:ea typeface="Source Sans Pro Black" charset="0"/>
                <a:cs typeface="Source Sans Pro Black" charset="0"/>
              </a:rPr>
              <a:t>What is a MongoDB?</a:t>
            </a:r>
            <a:endParaRPr lang="ru-RU" sz="3200" dirty="0">
              <a:ea typeface="Source Sans Pro Black" charset="0"/>
              <a:cs typeface="Source Sans Pro Black" charset="0"/>
            </a:endParaRPr>
          </a:p>
          <a:p>
            <a:pPr>
              <a:lnSpc>
                <a:spcPct val="130000"/>
              </a:lnSpc>
              <a:buClr>
                <a:srgbClr val="2FC2D9"/>
              </a:buClr>
            </a:pPr>
            <a:r>
              <a:rPr lang="en-US" sz="3200" dirty="0" err="1">
                <a:ea typeface="Source Sans Pro Black" charset="0"/>
                <a:cs typeface="Source Sans Pro Black" charset="0"/>
              </a:rPr>
              <a:t>MongoDB</a:t>
            </a:r>
            <a:r>
              <a:rPr lang="en-US" sz="3200" dirty="0">
                <a:ea typeface="Source Sans Pro Black" charset="0"/>
                <a:cs typeface="Source Sans Pro Black" charset="0"/>
              </a:rPr>
              <a:t> </a:t>
            </a:r>
            <a:r>
              <a:rPr lang="en-US" sz="3200" dirty="0" err="1">
                <a:ea typeface="Source Sans Pro Black" charset="0"/>
                <a:cs typeface="Source Sans Pro Black" charset="0"/>
              </a:rPr>
              <a:t>Node.js</a:t>
            </a:r>
            <a:r>
              <a:rPr lang="en-US" sz="3200" dirty="0">
                <a:ea typeface="Source Sans Pro Black" charset="0"/>
                <a:cs typeface="Source Sans Pro Black" charset="0"/>
              </a:rPr>
              <a:t> Driver</a:t>
            </a:r>
          </a:p>
          <a:p>
            <a:pPr>
              <a:lnSpc>
                <a:spcPct val="130000"/>
              </a:lnSpc>
              <a:buClr>
                <a:srgbClr val="2FC2D9"/>
              </a:buClr>
            </a:pPr>
            <a:r>
              <a:rPr lang="en-US" sz="3200" dirty="0">
                <a:ea typeface="Source Sans Pro Black" charset="0"/>
                <a:cs typeface="Source Sans Pro Black" charset="0"/>
              </a:rPr>
              <a:t>Mongoose API overview</a:t>
            </a:r>
          </a:p>
          <a:p>
            <a:pPr>
              <a:lnSpc>
                <a:spcPct val="130000"/>
              </a:lnSpc>
              <a:buClr>
                <a:srgbClr val="2FC2D9"/>
              </a:buClr>
            </a:pPr>
            <a:r>
              <a:rPr lang="en-US" sz="3200" dirty="0">
                <a:ea typeface="Source Sans Pro Black" charset="0"/>
                <a:cs typeface="Source Sans Pro Black" charset="0"/>
              </a:rPr>
              <a:t>CRUD operations</a:t>
            </a:r>
          </a:p>
          <a:p>
            <a:pPr>
              <a:lnSpc>
                <a:spcPct val="130000"/>
              </a:lnSpc>
              <a:buClr>
                <a:srgbClr val="2FC2D9"/>
              </a:buClr>
            </a:pPr>
            <a:r>
              <a:rPr lang="en-US" sz="3200" dirty="0">
                <a:ea typeface="Source Sans Pro Black" charset="0"/>
                <a:cs typeface="Source Sans Pro Black" charset="0"/>
              </a:rPr>
              <a:t>Querying</a:t>
            </a:r>
          </a:p>
          <a:p>
            <a:pPr>
              <a:lnSpc>
                <a:spcPct val="130000"/>
              </a:lnSpc>
              <a:buClr>
                <a:srgbClr val="2FC2D9"/>
              </a:buClr>
            </a:pPr>
            <a:r>
              <a:rPr lang="en-US" sz="3200" dirty="0">
                <a:ea typeface="Source Sans Pro Black" charset="0"/>
                <a:cs typeface="Source Sans Pro Black" charset="0"/>
              </a:rPr>
              <a:t>Data Validation and Manipulation</a:t>
            </a:r>
          </a:p>
        </p:txBody>
      </p:sp>
      <p:sp>
        <p:nvSpPr>
          <p:cNvPr id="6" name="Text Placeholder 5"/>
          <p:cNvSpPr>
            <a:spLocks noGrp="1"/>
          </p:cNvSpPr>
          <p:nvPr>
            <p:ph type="body" sz="quarter" idx="11"/>
          </p:nvPr>
        </p:nvSpPr>
        <p:spPr>
          <a:solidFill>
            <a:schemeClr val="accent4"/>
          </a:solidFill>
        </p:spPr>
        <p:txBody>
          <a:bodyPr/>
          <a:lstStyle/>
          <a:p>
            <a:r>
              <a:rPr lang="en-US" dirty="0">
                <a:solidFill>
                  <a:schemeClr val="bg1"/>
                </a:solidFill>
              </a:rPr>
              <a:t>AGENDA OF THE LECTURE</a:t>
            </a:r>
          </a:p>
        </p:txBody>
      </p:sp>
    </p:spTree>
    <p:extLst>
      <p:ext uri="{BB962C8B-B14F-4D97-AF65-F5344CB8AC3E}">
        <p14:creationId xmlns:p14="http://schemas.microsoft.com/office/powerpoint/2010/main" val="812684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64547"/>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MONGODB CLI</a:t>
            </a:r>
          </a:p>
        </p:txBody>
      </p:sp>
      <p:sp>
        <p:nvSpPr>
          <p:cNvPr id="9" name="Content Placeholder 1"/>
          <p:cNvSpPr>
            <a:spLocks noGrp="1"/>
          </p:cNvSpPr>
          <p:nvPr>
            <p:ph idx="1"/>
          </p:nvPr>
        </p:nvSpPr>
        <p:spPr>
          <a:xfrm>
            <a:off x="407193" y="699517"/>
            <a:ext cx="8329612" cy="561248"/>
          </a:xfrm>
        </p:spPr>
        <p:txBody>
          <a:bodyPr>
            <a:normAutofit fontScale="92500" lnSpcReduction="20000"/>
          </a:bodyPr>
          <a:lstStyle/>
          <a:p>
            <a:pPr marL="0" indent="0" algn="ctr">
              <a:lnSpc>
                <a:spcPct val="130000"/>
              </a:lnSpc>
              <a:buClr>
                <a:srgbClr val="2FC2D9"/>
              </a:buClr>
              <a:buNone/>
            </a:pPr>
            <a:r>
              <a:rPr lang="en-US" sz="2400" dirty="0">
                <a:ea typeface="Source Sans Pro Black" charset="0"/>
                <a:cs typeface="Source Sans Pro Black" charset="0"/>
              </a:rPr>
              <a:t>Run CLI: </a:t>
            </a:r>
            <a:r>
              <a:rPr lang="en-US" sz="1800" dirty="0"/>
              <a:t>mongo.exe</a:t>
            </a:r>
            <a:endParaRPr lang="en-US" sz="3200" dirty="0">
              <a:ea typeface="Source Sans Pro Black" charset="0"/>
              <a:cs typeface="Source Sans Pro Black" charset="0"/>
            </a:endParaRPr>
          </a:p>
          <a:p>
            <a:pPr marL="0" indent="0">
              <a:lnSpc>
                <a:spcPct val="130000"/>
              </a:lnSpc>
              <a:buClr>
                <a:srgbClr val="2FC2D9"/>
              </a:buClr>
              <a:buNone/>
            </a:pPr>
            <a:endParaRPr lang="en-US" sz="2400" dirty="0">
              <a:ea typeface="Source Sans Pro Black" charset="0"/>
              <a:cs typeface="Source Sans Pro Black" charset="0"/>
            </a:endParaRPr>
          </a:p>
          <a:p>
            <a:pPr marL="0" indent="0">
              <a:lnSpc>
                <a:spcPct val="130000"/>
              </a:lnSpc>
              <a:buClr>
                <a:srgbClr val="2FC2D9"/>
              </a:buClr>
              <a:buNone/>
            </a:pPr>
            <a:endParaRPr lang="en-US" sz="2400" dirty="0">
              <a:ea typeface="Source Sans Pro Black" charset="0"/>
              <a:cs typeface="Source Sans Pro Black" charset="0"/>
            </a:endParaRPr>
          </a:p>
        </p:txBody>
      </p:sp>
      <p:pic>
        <p:nvPicPr>
          <p:cNvPr id="2" name="Picture 1"/>
          <p:cNvPicPr>
            <a:picLocks noChangeAspect="1"/>
          </p:cNvPicPr>
          <p:nvPr/>
        </p:nvPicPr>
        <p:blipFill>
          <a:blip r:embed="rId3"/>
          <a:stretch>
            <a:fillRect/>
          </a:stretch>
        </p:blipFill>
        <p:spPr>
          <a:xfrm>
            <a:off x="1347786" y="1260765"/>
            <a:ext cx="6448425" cy="3267075"/>
          </a:xfrm>
          <a:prstGeom prst="rect">
            <a:avLst/>
          </a:prstGeom>
        </p:spPr>
      </p:pic>
    </p:spTree>
    <p:extLst>
      <p:ext uri="{BB962C8B-B14F-4D97-AF65-F5344CB8AC3E}">
        <p14:creationId xmlns:p14="http://schemas.microsoft.com/office/powerpoint/2010/main" val="1227929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64547"/>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MongoDB CRUD Operations</a:t>
            </a:r>
          </a:p>
        </p:txBody>
      </p:sp>
      <p:sp>
        <p:nvSpPr>
          <p:cNvPr id="9" name="Content Placeholder 1"/>
          <p:cNvSpPr>
            <a:spLocks noGrp="1"/>
          </p:cNvSpPr>
          <p:nvPr>
            <p:ph idx="1"/>
          </p:nvPr>
        </p:nvSpPr>
        <p:spPr>
          <a:xfrm>
            <a:off x="1371599" y="699515"/>
            <a:ext cx="7038109" cy="3997175"/>
          </a:xfrm>
        </p:spPr>
        <p:txBody>
          <a:bodyPr>
            <a:normAutofit/>
          </a:bodyPr>
          <a:lstStyle/>
          <a:p>
            <a:pPr>
              <a:lnSpc>
                <a:spcPct val="130000"/>
              </a:lnSpc>
              <a:buClr>
                <a:srgbClr val="2FC2D9"/>
              </a:buClr>
            </a:pPr>
            <a:r>
              <a:rPr lang="en-US" sz="1600" dirty="0">
                <a:ea typeface="Source Sans Pro Black" charset="0"/>
                <a:cs typeface="Source Sans Pro Black" charset="0"/>
              </a:rPr>
              <a:t>Create</a:t>
            </a:r>
          </a:p>
          <a:p>
            <a:pPr lvl="1">
              <a:lnSpc>
                <a:spcPct val="130000"/>
              </a:lnSpc>
              <a:buClr>
                <a:srgbClr val="2FC2D9"/>
              </a:buClr>
            </a:pPr>
            <a:r>
              <a:rPr lang="en-US" sz="1400" dirty="0" err="1">
                <a:solidFill>
                  <a:schemeClr val="bg1"/>
                </a:solidFill>
                <a:ea typeface="Source Sans Pro Black" charset="0"/>
                <a:cs typeface="Source Sans Pro Black" charset="0"/>
              </a:rPr>
              <a:t>db.collection.insert</a:t>
            </a:r>
            <a:r>
              <a:rPr lang="en-US" sz="1400" dirty="0">
                <a:solidFill>
                  <a:schemeClr val="bg1"/>
                </a:solidFill>
                <a:ea typeface="Source Sans Pro Black" charset="0"/>
                <a:cs typeface="Source Sans Pro Black" charset="0"/>
              </a:rPr>
              <a:t>(&lt;document&gt;)</a:t>
            </a:r>
          </a:p>
          <a:p>
            <a:pPr lvl="1">
              <a:lnSpc>
                <a:spcPct val="130000"/>
              </a:lnSpc>
              <a:buClr>
                <a:srgbClr val="2FC2D9"/>
              </a:buClr>
            </a:pPr>
            <a:r>
              <a:rPr lang="en-US" sz="1600" dirty="0" err="1">
                <a:solidFill>
                  <a:schemeClr val="bg1"/>
                </a:solidFill>
              </a:rPr>
              <a:t>db.collection.save</a:t>
            </a:r>
            <a:r>
              <a:rPr lang="en-US" sz="1600" dirty="0">
                <a:solidFill>
                  <a:schemeClr val="bg1"/>
                </a:solidFill>
              </a:rPr>
              <a:t>(&lt;document&gt;)</a:t>
            </a:r>
          </a:p>
          <a:p>
            <a:pPr>
              <a:lnSpc>
                <a:spcPct val="130000"/>
              </a:lnSpc>
              <a:buClr>
                <a:srgbClr val="2FC2D9"/>
              </a:buClr>
            </a:pPr>
            <a:r>
              <a:rPr lang="en-US" sz="1600" dirty="0">
                <a:ea typeface="Source Sans Pro Black" charset="0"/>
                <a:cs typeface="Source Sans Pro Black" charset="0"/>
              </a:rPr>
              <a:t>Read</a:t>
            </a:r>
          </a:p>
          <a:p>
            <a:pPr lvl="1">
              <a:lnSpc>
                <a:spcPct val="130000"/>
              </a:lnSpc>
              <a:buClr>
                <a:srgbClr val="2FC2D9"/>
              </a:buClr>
            </a:pPr>
            <a:r>
              <a:rPr lang="en-US" sz="1600" dirty="0" err="1">
                <a:solidFill>
                  <a:schemeClr val="bg1"/>
                </a:solidFill>
              </a:rPr>
              <a:t>db.collection.find</a:t>
            </a:r>
            <a:r>
              <a:rPr lang="en-US" sz="1600" dirty="0">
                <a:solidFill>
                  <a:schemeClr val="bg1"/>
                </a:solidFill>
              </a:rPr>
              <a:t>(&lt;query&gt;, &lt;projection&gt;) </a:t>
            </a:r>
          </a:p>
          <a:p>
            <a:pPr lvl="1">
              <a:lnSpc>
                <a:spcPct val="130000"/>
              </a:lnSpc>
              <a:buClr>
                <a:srgbClr val="2FC2D9"/>
              </a:buClr>
            </a:pPr>
            <a:r>
              <a:rPr lang="en-US" sz="1600" dirty="0" err="1">
                <a:solidFill>
                  <a:schemeClr val="bg1"/>
                </a:solidFill>
              </a:rPr>
              <a:t>db.collection.findOne</a:t>
            </a:r>
            <a:r>
              <a:rPr lang="en-US" sz="1600" dirty="0">
                <a:solidFill>
                  <a:schemeClr val="bg1"/>
                </a:solidFill>
              </a:rPr>
              <a:t>(&lt;query&gt;, &lt;projection&gt;)</a:t>
            </a:r>
          </a:p>
          <a:p>
            <a:pPr>
              <a:lnSpc>
                <a:spcPct val="130000"/>
              </a:lnSpc>
              <a:buClr>
                <a:srgbClr val="2FC2D9"/>
              </a:buClr>
            </a:pPr>
            <a:r>
              <a:rPr lang="en-US" sz="1600" dirty="0"/>
              <a:t>Update</a:t>
            </a:r>
          </a:p>
          <a:p>
            <a:pPr lvl="1">
              <a:lnSpc>
                <a:spcPct val="130000"/>
              </a:lnSpc>
              <a:buClr>
                <a:srgbClr val="2FC2D9"/>
              </a:buClr>
            </a:pPr>
            <a:r>
              <a:rPr lang="en-US" sz="1600" dirty="0" err="1">
                <a:solidFill>
                  <a:schemeClr val="bg1"/>
                </a:solidFill>
              </a:rPr>
              <a:t>db.collection.update</a:t>
            </a:r>
            <a:r>
              <a:rPr lang="en-US" sz="1600" dirty="0">
                <a:solidFill>
                  <a:schemeClr val="bg1"/>
                </a:solidFill>
              </a:rPr>
              <a:t>(&lt;query&gt;, &lt;update&gt;, &lt;options&gt;)</a:t>
            </a:r>
          </a:p>
          <a:p>
            <a:pPr>
              <a:lnSpc>
                <a:spcPct val="130000"/>
              </a:lnSpc>
              <a:buClr>
                <a:srgbClr val="2FC2D9"/>
              </a:buClr>
            </a:pPr>
            <a:r>
              <a:rPr lang="en-US" sz="1600" dirty="0"/>
              <a:t>Delete</a:t>
            </a:r>
            <a:endParaRPr lang="en-US" sz="1800" dirty="0"/>
          </a:p>
          <a:p>
            <a:pPr lvl="1">
              <a:lnSpc>
                <a:spcPct val="130000"/>
              </a:lnSpc>
              <a:buClr>
                <a:srgbClr val="2FC2D9"/>
              </a:buClr>
            </a:pPr>
            <a:r>
              <a:rPr lang="en-US" sz="1600" dirty="0" err="1">
                <a:solidFill>
                  <a:schemeClr val="bg1"/>
                </a:solidFill>
              </a:rPr>
              <a:t>db.collection.remove</a:t>
            </a:r>
            <a:r>
              <a:rPr lang="en-US" sz="1600" dirty="0">
                <a:solidFill>
                  <a:schemeClr val="bg1"/>
                </a:solidFill>
              </a:rPr>
              <a:t>(&lt;query&gt;, &lt;</a:t>
            </a:r>
            <a:r>
              <a:rPr lang="en-US" sz="1600" dirty="0" err="1">
                <a:solidFill>
                  <a:schemeClr val="bg1"/>
                </a:solidFill>
              </a:rPr>
              <a:t>justOne</a:t>
            </a:r>
            <a:r>
              <a:rPr lang="en-US" sz="1600" dirty="0">
                <a:solidFill>
                  <a:schemeClr val="bg1"/>
                </a:solidFill>
              </a:rPr>
              <a:t>&gt;)</a:t>
            </a:r>
            <a:endParaRPr lang="en-US" sz="1800" dirty="0"/>
          </a:p>
        </p:txBody>
      </p:sp>
    </p:spTree>
    <p:extLst>
      <p:ext uri="{BB962C8B-B14F-4D97-AF65-F5344CB8AC3E}">
        <p14:creationId xmlns:p14="http://schemas.microsoft.com/office/powerpoint/2010/main" val="1698894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64547"/>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MONGODB CLI</a:t>
            </a:r>
          </a:p>
        </p:txBody>
      </p:sp>
      <p:sp>
        <p:nvSpPr>
          <p:cNvPr id="9" name="Content Placeholder 1"/>
          <p:cNvSpPr>
            <a:spLocks noGrp="1"/>
          </p:cNvSpPr>
          <p:nvPr>
            <p:ph idx="1"/>
          </p:nvPr>
        </p:nvSpPr>
        <p:spPr>
          <a:xfrm>
            <a:off x="407193" y="699517"/>
            <a:ext cx="8329612" cy="561248"/>
          </a:xfrm>
        </p:spPr>
        <p:txBody>
          <a:bodyPr>
            <a:normAutofit fontScale="92500" lnSpcReduction="20000"/>
          </a:bodyPr>
          <a:lstStyle/>
          <a:p>
            <a:pPr marL="0" indent="0" algn="ctr">
              <a:lnSpc>
                <a:spcPct val="130000"/>
              </a:lnSpc>
              <a:buClr>
                <a:srgbClr val="2FC2D9"/>
              </a:buClr>
              <a:buNone/>
            </a:pPr>
            <a:r>
              <a:rPr lang="en-US" sz="2400" dirty="0">
                <a:ea typeface="Source Sans Pro Black" charset="0"/>
                <a:cs typeface="Source Sans Pro Black" charset="0"/>
              </a:rPr>
              <a:t>Working in mongo CLI</a:t>
            </a:r>
            <a:endParaRPr lang="en-US" sz="3200" dirty="0">
              <a:ea typeface="Source Sans Pro Black" charset="0"/>
              <a:cs typeface="Source Sans Pro Black" charset="0"/>
            </a:endParaRPr>
          </a:p>
          <a:p>
            <a:pPr marL="0" indent="0">
              <a:lnSpc>
                <a:spcPct val="130000"/>
              </a:lnSpc>
              <a:buClr>
                <a:srgbClr val="2FC2D9"/>
              </a:buClr>
              <a:buNone/>
            </a:pPr>
            <a:endParaRPr lang="en-US" sz="2400" dirty="0">
              <a:ea typeface="Source Sans Pro Black" charset="0"/>
              <a:cs typeface="Source Sans Pro Black" charset="0"/>
            </a:endParaRPr>
          </a:p>
          <a:p>
            <a:pPr marL="0" indent="0">
              <a:lnSpc>
                <a:spcPct val="130000"/>
              </a:lnSpc>
              <a:buClr>
                <a:srgbClr val="2FC2D9"/>
              </a:buClr>
              <a:buNone/>
            </a:pPr>
            <a:endParaRPr lang="en-US" sz="2400" dirty="0">
              <a:ea typeface="Source Sans Pro Black" charset="0"/>
              <a:cs typeface="Source Sans Pro Black" charset="0"/>
            </a:endParaRPr>
          </a:p>
        </p:txBody>
      </p:sp>
      <p:pic>
        <p:nvPicPr>
          <p:cNvPr id="3" name="Picture 2"/>
          <p:cNvPicPr>
            <a:picLocks noChangeAspect="1"/>
          </p:cNvPicPr>
          <p:nvPr/>
        </p:nvPicPr>
        <p:blipFill>
          <a:blip r:embed="rId3"/>
          <a:stretch>
            <a:fillRect/>
          </a:stretch>
        </p:blipFill>
        <p:spPr>
          <a:xfrm>
            <a:off x="2491977" y="1260765"/>
            <a:ext cx="6448425" cy="3267075"/>
          </a:xfrm>
          <a:prstGeom prst="rect">
            <a:avLst/>
          </a:prstGeom>
        </p:spPr>
      </p:pic>
      <p:sp>
        <p:nvSpPr>
          <p:cNvPr id="4" name="TextBox 3"/>
          <p:cNvSpPr txBox="1"/>
          <p:nvPr/>
        </p:nvSpPr>
        <p:spPr>
          <a:xfrm>
            <a:off x="263235" y="1963161"/>
            <a:ext cx="2604655" cy="1631216"/>
          </a:xfrm>
          <a:prstGeom prst="rect">
            <a:avLst/>
          </a:prstGeom>
          <a:noFill/>
        </p:spPr>
        <p:txBody>
          <a:bodyPr wrap="square" rtlCol="0">
            <a:spAutoFit/>
          </a:bodyPr>
          <a:lstStyle/>
          <a:p>
            <a:r>
              <a:rPr lang="en-US" sz="2000" dirty="0" err="1">
                <a:solidFill>
                  <a:schemeClr val="bg1"/>
                </a:solidFill>
              </a:rPr>
              <a:t>db.users.save</a:t>
            </a:r>
            <a:r>
              <a:rPr lang="en-US" sz="2000" dirty="0">
                <a:solidFill>
                  <a:schemeClr val="bg1"/>
                </a:solidFill>
              </a:rPr>
              <a:t>({</a:t>
            </a:r>
          </a:p>
          <a:p>
            <a:r>
              <a:rPr lang="en-US" sz="2000" dirty="0">
                <a:solidFill>
                  <a:schemeClr val="bg1"/>
                </a:solidFill>
              </a:rPr>
              <a:t>   id: "1",</a:t>
            </a:r>
          </a:p>
          <a:p>
            <a:r>
              <a:rPr lang="en-US" sz="2000" dirty="0">
                <a:solidFill>
                  <a:schemeClr val="bg1"/>
                </a:solidFill>
              </a:rPr>
              <a:t>   name: "Eugene"</a:t>
            </a:r>
          </a:p>
          <a:p>
            <a:r>
              <a:rPr lang="en-US" sz="2000" dirty="0">
                <a:solidFill>
                  <a:schemeClr val="bg1"/>
                </a:solidFill>
              </a:rPr>
              <a:t>})</a:t>
            </a:r>
          </a:p>
          <a:p>
            <a:r>
              <a:rPr lang="en-US" sz="2000" dirty="0" err="1">
                <a:solidFill>
                  <a:schemeClr val="bg1"/>
                </a:solidFill>
              </a:rPr>
              <a:t>db.users.find</a:t>
            </a:r>
            <a:r>
              <a:rPr lang="en-US" sz="2000" dirty="0">
                <a:solidFill>
                  <a:schemeClr val="bg1"/>
                </a:solidFill>
              </a:rPr>
              <a:t>()</a:t>
            </a:r>
          </a:p>
        </p:txBody>
      </p:sp>
    </p:spTree>
    <p:extLst>
      <p:ext uri="{BB962C8B-B14F-4D97-AF65-F5344CB8AC3E}">
        <p14:creationId xmlns:p14="http://schemas.microsoft.com/office/powerpoint/2010/main" val="173970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64547"/>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MONGO GUI PLUGIN FOR JETBRAINS PRODUCTS</a:t>
            </a:r>
          </a:p>
        </p:txBody>
      </p:sp>
      <p:sp>
        <p:nvSpPr>
          <p:cNvPr id="9" name="Content Placeholder 1"/>
          <p:cNvSpPr>
            <a:spLocks noGrp="1"/>
          </p:cNvSpPr>
          <p:nvPr>
            <p:ph idx="1"/>
          </p:nvPr>
        </p:nvSpPr>
        <p:spPr/>
        <p:txBody>
          <a:bodyPr>
            <a:normAutofit/>
          </a:bodyPr>
          <a:lstStyle/>
          <a:p>
            <a:pPr marL="0" indent="0">
              <a:lnSpc>
                <a:spcPct val="130000"/>
              </a:lnSpc>
              <a:buClr>
                <a:srgbClr val="2FC2D9"/>
              </a:buClr>
              <a:buNone/>
            </a:pPr>
            <a:r>
              <a:rPr lang="en-US" sz="2400" dirty="0">
                <a:ea typeface="Source Sans Pro Black" charset="0"/>
                <a:cs typeface="Source Sans Pro Black" charset="0"/>
              </a:rPr>
              <a:t>Installation:</a:t>
            </a:r>
          </a:p>
          <a:p>
            <a:pPr marL="0" indent="0">
              <a:lnSpc>
                <a:spcPct val="130000"/>
              </a:lnSpc>
              <a:buClr>
                <a:srgbClr val="2FC2D9"/>
              </a:buClr>
              <a:buNone/>
            </a:pPr>
            <a:r>
              <a:rPr lang="en-US" sz="1800" dirty="0">
                <a:solidFill>
                  <a:schemeClr val="accent2"/>
                </a:solidFill>
                <a:ea typeface="Source Sans Pro Black" charset="0"/>
                <a:cs typeface="Source Sans Pro Black" charset="0"/>
                <a:hlinkClick r:id="rId3"/>
              </a:rPr>
              <a:t>https://plugins.jetbrains.com/plugin/7141</a:t>
            </a:r>
            <a:endParaRPr lang="en-US" sz="1800" dirty="0">
              <a:solidFill>
                <a:schemeClr val="accent2"/>
              </a:solidFill>
              <a:ea typeface="Source Sans Pro Black" charset="0"/>
              <a:cs typeface="Source Sans Pro Black" charset="0"/>
            </a:endParaRPr>
          </a:p>
          <a:p>
            <a:pPr marL="0" indent="0">
              <a:lnSpc>
                <a:spcPct val="130000"/>
              </a:lnSpc>
              <a:buClr>
                <a:srgbClr val="2FC2D9"/>
              </a:buClr>
              <a:buNone/>
            </a:pPr>
            <a:endParaRPr lang="en-US" sz="2400" dirty="0">
              <a:ea typeface="Source Sans Pro Black" charset="0"/>
              <a:cs typeface="Source Sans Pro Black" charset="0"/>
            </a:endParaRPr>
          </a:p>
          <a:p>
            <a:pPr marL="0" indent="0">
              <a:lnSpc>
                <a:spcPct val="130000"/>
              </a:lnSpc>
              <a:buClr>
                <a:srgbClr val="2FC2D9"/>
              </a:buClr>
              <a:buNone/>
            </a:pPr>
            <a:endParaRPr lang="en-US" sz="2400" dirty="0">
              <a:ea typeface="Source Sans Pro Black" charset="0"/>
              <a:cs typeface="Source Sans Pro Black" charset="0"/>
            </a:endParaRPr>
          </a:p>
        </p:txBody>
      </p:sp>
    </p:spTree>
    <p:extLst>
      <p:ext uri="{BB962C8B-B14F-4D97-AF65-F5344CB8AC3E}">
        <p14:creationId xmlns:p14="http://schemas.microsoft.com/office/powerpoint/2010/main" val="35918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MONGODB GUI PLUGIN CONFIGURATION</a:t>
            </a:r>
          </a:p>
        </p:txBody>
      </p:sp>
      <p:pic>
        <p:nvPicPr>
          <p:cNvPr id="4"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17392" y="770817"/>
            <a:ext cx="5709215" cy="4105242"/>
          </a:xfrm>
        </p:spPr>
      </p:pic>
    </p:spTree>
    <p:extLst>
      <p:ext uri="{BB962C8B-B14F-4D97-AF65-F5344CB8AC3E}">
        <p14:creationId xmlns:p14="http://schemas.microsoft.com/office/powerpoint/2010/main" val="1264057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RUNNING MONGO GUI PLUGIN</a:t>
            </a:r>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3822" y="763259"/>
            <a:ext cx="5656355" cy="4031174"/>
          </a:xfrm>
          <a:prstGeom prst="rect">
            <a:avLst/>
          </a:prstGeom>
        </p:spPr>
      </p:pic>
    </p:spTree>
    <p:extLst>
      <p:ext uri="{BB962C8B-B14F-4D97-AF65-F5344CB8AC3E}">
        <p14:creationId xmlns:p14="http://schemas.microsoft.com/office/powerpoint/2010/main" val="29510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CONNECTING MONGO GUI PLUGIN TO DB</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12722" y="1692773"/>
            <a:ext cx="8118555" cy="1942785"/>
          </a:xfrm>
        </p:spPr>
      </p:pic>
    </p:spTree>
    <p:extLst>
      <p:ext uri="{BB962C8B-B14F-4D97-AF65-F5344CB8AC3E}">
        <p14:creationId xmlns:p14="http://schemas.microsoft.com/office/powerpoint/2010/main" val="1318988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EDITING DATA THROUGH MONGO GUI PLUGIN</a:t>
            </a:r>
          </a:p>
        </p:txBody>
      </p:sp>
      <p:pic>
        <p:nvPicPr>
          <p:cNvPr id="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54056" y="803542"/>
            <a:ext cx="6235887" cy="4011254"/>
          </a:xfrm>
        </p:spPr>
      </p:pic>
    </p:spTree>
    <p:extLst>
      <p:ext uri="{BB962C8B-B14F-4D97-AF65-F5344CB8AC3E}">
        <p14:creationId xmlns:p14="http://schemas.microsoft.com/office/powerpoint/2010/main" val="1200598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5156200"/>
          </a:xfrm>
          <a:prstGeom prst="rect">
            <a:avLst/>
          </a:prstGeom>
        </p:spPr>
      </p:pic>
      <p:sp>
        <p:nvSpPr>
          <p:cNvPr id="4" name="Rectangle 3"/>
          <p:cNvSpPr/>
          <p:nvPr/>
        </p:nvSpPr>
        <p:spPr>
          <a:xfrm>
            <a:off x="0" y="4789120"/>
            <a:ext cx="9144000" cy="369620"/>
          </a:xfrm>
          <a:prstGeom prst="rect">
            <a:avLst/>
          </a:prstGeom>
          <a:solidFill>
            <a:srgbClr val="464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Source Sans Pro" charset="0"/>
              <a:ea typeface="Source Sans Pro" charset="0"/>
              <a:cs typeface="Source Sans Pro"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962" y="4853956"/>
            <a:ext cx="765286" cy="286982"/>
          </a:xfrm>
          <a:prstGeom prst="rect">
            <a:avLst/>
          </a:prstGeom>
        </p:spPr>
      </p:pic>
      <p:sp>
        <p:nvSpPr>
          <p:cNvPr id="6" name="Rectangle 5"/>
          <p:cNvSpPr/>
          <p:nvPr/>
        </p:nvSpPr>
        <p:spPr>
          <a:xfrm>
            <a:off x="8680949" y="4850755"/>
            <a:ext cx="335348" cy="253916"/>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Trebuchet MS" panose="020B0603020202020204" pitchFamily="34" charset="0"/>
                <a:ea typeface="Source Sans Pro Light" charset="0"/>
                <a:cs typeface="Source Sans Pro Light" charset="0"/>
              </a:rPr>
              <a:t>XX</a:t>
            </a:r>
            <a:endParaRPr kumimoji="0" lang="en-US" sz="1050" b="0" i="0" u="none" strike="noStrike" kern="1200" cap="none" spc="0" normalizeH="0" baseline="0" noProof="0" dirty="0">
              <a:ln>
                <a:noFill/>
              </a:ln>
              <a:solidFill>
                <a:srgbClr val="FFFFFF"/>
              </a:solidFill>
              <a:effectLst/>
              <a:uLnTx/>
              <a:uFillTx/>
              <a:latin typeface="Source Sans Pro Light" charset="0"/>
              <a:ea typeface="Source Sans Pro Light" charset="0"/>
              <a:cs typeface="Source Sans Pro Light" charset="0"/>
            </a:endParaRPr>
          </a:p>
        </p:txBody>
      </p:sp>
      <p:sp>
        <p:nvSpPr>
          <p:cNvPr id="8" name="Rectangle 7"/>
          <p:cNvSpPr/>
          <p:nvPr/>
        </p:nvSpPr>
        <p:spPr>
          <a:xfrm>
            <a:off x="400051" y="193813"/>
            <a:ext cx="8280899" cy="4455377"/>
          </a:xfrm>
          <a:prstGeom prst="rect">
            <a:avLst/>
          </a:prstGeom>
          <a:noFill/>
        </p:spPr>
        <p:txBody>
          <a:bodyPr wrap="square"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4950" b="1" i="0" u="none" strike="noStrike" kern="1200" cap="none" spc="0" normalizeH="0" baseline="0" noProof="0" dirty="0">
                <a:ln>
                  <a:noFill/>
                </a:ln>
                <a:solidFill>
                  <a:srgbClr val="31B6CE"/>
                </a:solidFill>
                <a:effectLst/>
                <a:uLnTx/>
                <a:uFillTx/>
                <a:latin typeface="Oswald" panose="02000503000000000000" pitchFamily="2" charset="0"/>
                <a:ea typeface="Oswald DemiBold" charset="0"/>
                <a:cs typeface="Oswald DemiBold" charset="0"/>
              </a:rPr>
              <a:t>MONGODB</a:t>
            </a:r>
            <a:r>
              <a:rPr kumimoji="0" lang="en-US" sz="4950" b="1" i="0" u="none" strike="noStrike" kern="1200" cap="none" spc="0" normalizeH="0" noProof="0" dirty="0">
                <a:ln>
                  <a:noFill/>
                </a:ln>
                <a:solidFill>
                  <a:srgbClr val="31B6CE"/>
                </a:solidFill>
                <a:effectLst/>
                <a:uLnTx/>
                <a:uFillTx/>
                <a:latin typeface="Oswald" panose="02000503000000000000" pitchFamily="2" charset="0"/>
                <a:ea typeface="Oswald DemiBold" charset="0"/>
                <a:cs typeface="Oswald DemiBold" charset="0"/>
              </a:rPr>
              <a:t> NATIVE DRIVER</a:t>
            </a:r>
            <a:endParaRPr kumimoji="0" lang="en-US" sz="4950" b="1" i="0" u="none" strike="noStrike" kern="1200" cap="none" spc="0" normalizeH="0" baseline="0" noProof="0" dirty="0">
              <a:ln>
                <a:noFill/>
              </a:ln>
              <a:solidFill>
                <a:srgbClr val="31B6CE"/>
              </a:solidFill>
              <a:effectLst/>
              <a:uLnTx/>
              <a:uFillTx/>
              <a:latin typeface="Oswald" panose="02000503000000000000" pitchFamily="2" charset="0"/>
              <a:ea typeface="Oswald DemiBold" charset="0"/>
              <a:cs typeface="Oswald DemiBold" charset="0"/>
            </a:endParaRPr>
          </a:p>
        </p:txBody>
      </p:sp>
    </p:spTree>
    <p:extLst>
      <p:ext uri="{BB962C8B-B14F-4D97-AF65-F5344CB8AC3E}">
        <p14:creationId xmlns:p14="http://schemas.microsoft.com/office/powerpoint/2010/main" val="1352860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MongoDB Native Driver</a:t>
            </a:r>
          </a:p>
        </p:txBody>
      </p:sp>
      <p:sp>
        <p:nvSpPr>
          <p:cNvPr id="7" name="Content Placeholder 1"/>
          <p:cNvSpPr>
            <a:spLocks noGrp="1"/>
          </p:cNvSpPr>
          <p:nvPr>
            <p:ph idx="1"/>
          </p:nvPr>
        </p:nvSpPr>
        <p:spPr>
          <a:xfrm>
            <a:off x="845126" y="1079898"/>
            <a:ext cx="7232073" cy="3383280"/>
          </a:xfrm>
        </p:spPr>
        <p:txBody>
          <a:bodyPr>
            <a:normAutofit/>
          </a:bodyPr>
          <a:lstStyle/>
          <a:p>
            <a:pPr marL="0" indent="0">
              <a:buNone/>
            </a:pPr>
            <a:r>
              <a:rPr lang="en-US" sz="2000" b="1" dirty="0">
                <a:solidFill>
                  <a:schemeClr val="tx1"/>
                </a:solidFill>
              </a:rPr>
              <a:t>Getting started</a:t>
            </a:r>
            <a:endParaRPr lang="en-US" sz="2000" dirty="0">
              <a:solidFill>
                <a:schemeClr val="tx1"/>
              </a:solidFill>
            </a:endParaRPr>
          </a:p>
        </p:txBody>
      </p:sp>
      <p:sp>
        <p:nvSpPr>
          <p:cNvPr id="3" name="Rectangle 2"/>
          <p:cNvSpPr>
            <a:spLocks noChangeArrowheads="1"/>
          </p:cNvSpPr>
          <p:nvPr/>
        </p:nvSpPr>
        <p:spPr bwMode="auto">
          <a:xfrm>
            <a:off x="1769314" y="1828778"/>
            <a:ext cx="6031307" cy="22467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var </a:t>
            </a:r>
            <a:r>
              <a:rPr kumimoji="0" lang="en-US" altLang="en-US" b="0" i="0" u="none" strike="noStrike" cap="none" normalizeH="0" baseline="0" dirty="0" err="1">
                <a:ln>
                  <a:noFill/>
                </a:ln>
                <a:solidFill>
                  <a:srgbClr val="458383"/>
                </a:solidFill>
                <a:effectLst/>
                <a:latin typeface="Courier New" panose="02070309020205020404" pitchFamily="49" charset="0"/>
                <a:cs typeface="Courier New" panose="02070309020205020404" pitchFamily="49" charset="0"/>
              </a:rPr>
              <a:t>MongoClient</a:t>
            </a:r>
            <a:r>
              <a:rPr kumimoji="0" lang="en-US" altLang="en-US" b="0" i="0" u="none" strike="noStrike" cap="none" normalizeH="0" baseline="0" dirty="0">
                <a:ln>
                  <a:noFill/>
                </a:ln>
                <a:solidFill>
                  <a:srgbClr val="458383"/>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require(</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mongodb</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MongoClient</a:t>
            </a:r>
            <a:r>
              <a:rPr lang="en-US" altLang="en-US" dirty="0">
                <a:solidFill>
                  <a:srgbClr val="000000"/>
                </a:solidFill>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Connection URL</a:t>
            </a:r>
            <a:br>
              <a:rPr kumimoji="0" lang="en-US" altLang="en-US"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var </a:t>
            </a:r>
            <a:r>
              <a:rPr kumimoji="0" lang="en-US" altLang="en-US" b="0" i="0" u="none" strike="noStrike" cap="none" normalizeH="0" baseline="0" dirty="0" err="1">
                <a:ln>
                  <a:noFill/>
                </a:ln>
                <a:solidFill>
                  <a:srgbClr val="458383"/>
                </a:solidFill>
                <a:effectLst/>
                <a:latin typeface="Courier New" panose="02070309020205020404" pitchFamily="49" charset="0"/>
                <a:cs typeface="Courier New" panose="02070309020205020404" pitchFamily="49" charset="0"/>
              </a:rPr>
              <a:t>url</a:t>
            </a:r>
            <a:r>
              <a:rPr kumimoji="0" lang="en-US" altLang="en-US" b="0" i="0" u="none" strike="noStrike" cap="none" normalizeH="0" baseline="0" dirty="0">
                <a:ln>
                  <a:noFill/>
                </a:ln>
                <a:solidFill>
                  <a:srgbClr val="458383"/>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mongodb</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://localhost:27017/</a:t>
            </a:r>
            <a:r>
              <a:rPr kumimoji="0" lang="en-US" altLang="en-US"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myproject</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b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b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en-US" altLang="en-US"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Use connect method to connect to the Server </a:t>
            </a:r>
            <a:br>
              <a:rPr kumimoji="0" lang="en-US" altLang="en-US"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err="1">
                <a:ln>
                  <a:noFill/>
                </a:ln>
                <a:solidFill>
                  <a:srgbClr val="458383"/>
                </a:solidFill>
                <a:effectLst/>
                <a:latin typeface="Courier New" panose="02070309020205020404" pitchFamily="49" charset="0"/>
                <a:cs typeface="Courier New" panose="02070309020205020404" pitchFamily="49" charset="0"/>
              </a:rPr>
              <a:t>MongoClient</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.connect</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b="0" i="0" u="none" strike="noStrike" cap="none" normalizeH="0" baseline="0" dirty="0" err="1">
                <a:ln>
                  <a:noFill/>
                </a:ln>
                <a:solidFill>
                  <a:srgbClr val="458383"/>
                </a:solidFill>
                <a:effectLst/>
                <a:latin typeface="Courier New" panose="02070309020205020404" pitchFamily="49" charset="0"/>
                <a:cs typeface="Courier New" panose="02070309020205020404" pitchFamily="49" charset="0"/>
              </a:rPr>
              <a:t>url</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function</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(err, </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db</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console</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b="0" i="0" u="none" strike="noStrike" cap="none" normalizeH="0" baseline="0" dirty="0">
                <a:ln>
                  <a:noFill/>
                </a:ln>
                <a:solidFill>
                  <a:srgbClr val="7A7A43"/>
                </a:solidFill>
                <a:effectLst/>
                <a:latin typeface="Courier New" panose="02070309020205020404" pitchFamily="49" charset="0"/>
                <a:cs typeface="Courier New" panose="02070309020205020404" pitchFamily="49" charset="0"/>
              </a:rPr>
              <a:t>log</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"Connected correctly to server"</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db.</a:t>
            </a:r>
            <a:r>
              <a:rPr kumimoji="0" lang="en-US" altLang="en-US"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close</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6602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5156200"/>
          </a:xfrm>
          <a:prstGeom prst="rect">
            <a:avLst/>
          </a:prstGeom>
        </p:spPr>
      </p:pic>
      <p:sp>
        <p:nvSpPr>
          <p:cNvPr id="4" name="Rectangle 3"/>
          <p:cNvSpPr/>
          <p:nvPr/>
        </p:nvSpPr>
        <p:spPr>
          <a:xfrm>
            <a:off x="0" y="4789120"/>
            <a:ext cx="9144000" cy="369620"/>
          </a:xfrm>
          <a:prstGeom prst="rect">
            <a:avLst/>
          </a:prstGeom>
          <a:solidFill>
            <a:srgbClr val="464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srgbClr val="FFFFFF"/>
              </a:solidFill>
              <a:latin typeface="Source Sans Pro" charset="0"/>
              <a:ea typeface="Source Sans Pro" charset="0"/>
              <a:cs typeface="Source Sans Pro"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962" y="4853956"/>
            <a:ext cx="765286" cy="286982"/>
          </a:xfrm>
          <a:prstGeom prst="rect">
            <a:avLst/>
          </a:prstGeom>
        </p:spPr>
      </p:pic>
      <p:sp>
        <p:nvSpPr>
          <p:cNvPr id="8" name="Rectangle 7"/>
          <p:cNvSpPr/>
          <p:nvPr/>
        </p:nvSpPr>
        <p:spPr>
          <a:xfrm>
            <a:off x="400051" y="193813"/>
            <a:ext cx="8280899" cy="4455377"/>
          </a:xfrm>
          <a:prstGeom prst="rect">
            <a:avLst/>
          </a:prstGeom>
          <a:noFill/>
        </p:spPr>
        <p:txBody>
          <a:bodyPr wrap="square" anchor="ctr">
            <a:noAutofit/>
          </a:bodyPr>
          <a:lstStyle/>
          <a:p>
            <a:pPr algn="ctr" defTabSz="685800"/>
            <a:r>
              <a:rPr lang="en-US" sz="4950" b="1" dirty="0">
                <a:solidFill>
                  <a:srgbClr val="31B6CE"/>
                </a:solidFill>
                <a:latin typeface="Oswald" panose="02000503000000000000" pitchFamily="2" charset="0"/>
                <a:ea typeface="Oswald DemiBold" charset="0"/>
                <a:cs typeface="Oswald DemiBold" charset="0"/>
              </a:rPr>
              <a:t>SQL vs NoSQL</a:t>
            </a:r>
          </a:p>
        </p:txBody>
      </p:sp>
    </p:spTree>
    <p:extLst>
      <p:ext uri="{BB962C8B-B14F-4D97-AF65-F5344CB8AC3E}">
        <p14:creationId xmlns:p14="http://schemas.microsoft.com/office/powerpoint/2010/main" val="33650508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MongoDB Native Driver</a:t>
            </a:r>
          </a:p>
        </p:txBody>
      </p:sp>
      <p:sp>
        <p:nvSpPr>
          <p:cNvPr id="2" name="TextBox 1"/>
          <p:cNvSpPr txBox="1"/>
          <p:nvPr/>
        </p:nvSpPr>
        <p:spPr>
          <a:xfrm>
            <a:off x="699911" y="812799"/>
            <a:ext cx="5548827" cy="584775"/>
          </a:xfrm>
          <a:prstGeom prst="rect">
            <a:avLst/>
          </a:prstGeom>
          <a:noFill/>
        </p:spPr>
        <p:txBody>
          <a:bodyPr wrap="none" rtlCol="0">
            <a:spAutoFit/>
          </a:bodyPr>
          <a:lstStyle/>
          <a:p>
            <a:r>
              <a:rPr lang="en-US" sz="1800" b="1" dirty="0"/>
              <a:t>Find All Documents</a:t>
            </a:r>
          </a:p>
          <a:p>
            <a:r>
              <a:rPr lang="en-US" dirty="0"/>
              <a:t>a simple query that returns all the documents matching the query.</a:t>
            </a:r>
            <a:endParaRPr lang="en-US" sz="1800" b="1" dirty="0"/>
          </a:p>
        </p:txBody>
      </p:sp>
      <p:pic>
        <p:nvPicPr>
          <p:cNvPr id="3" name="Picture 2"/>
          <p:cNvPicPr>
            <a:picLocks noChangeAspect="1"/>
          </p:cNvPicPr>
          <p:nvPr/>
        </p:nvPicPr>
        <p:blipFill>
          <a:blip r:embed="rId3"/>
          <a:stretch>
            <a:fillRect/>
          </a:stretch>
        </p:blipFill>
        <p:spPr>
          <a:xfrm>
            <a:off x="1828447" y="1510856"/>
            <a:ext cx="5046486" cy="2917873"/>
          </a:xfrm>
          <a:prstGeom prst="rect">
            <a:avLst/>
          </a:prstGeom>
        </p:spPr>
      </p:pic>
    </p:spTree>
    <p:extLst>
      <p:ext uri="{BB962C8B-B14F-4D97-AF65-F5344CB8AC3E}">
        <p14:creationId xmlns:p14="http://schemas.microsoft.com/office/powerpoint/2010/main" val="2310365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MongoDB Native Driver</a:t>
            </a:r>
          </a:p>
        </p:txBody>
      </p:sp>
      <p:pic>
        <p:nvPicPr>
          <p:cNvPr id="4" name="Picture 3"/>
          <p:cNvPicPr>
            <a:picLocks noChangeAspect="1"/>
          </p:cNvPicPr>
          <p:nvPr/>
        </p:nvPicPr>
        <p:blipFill>
          <a:blip r:embed="rId3"/>
          <a:stretch>
            <a:fillRect/>
          </a:stretch>
        </p:blipFill>
        <p:spPr>
          <a:xfrm>
            <a:off x="1785937" y="888023"/>
            <a:ext cx="5572125" cy="3695700"/>
          </a:xfrm>
          <a:prstGeom prst="rect">
            <a:avLst/>
          </a:prstGeom>
        </p:spPr>
      </p:pic>
    </p:spTree>
    <p:extLst>
      <p:ext uri="{BB962C8B-B14F-4D97-AF65-F5344CB8AC3E}">
        <p14:creationId xmlns:p14="http://schemas.microsoft.com/office/powerpoint/2010/main" val="2178265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MongoDB Native Driver</a:t>
            </a:r>
          </a:p>
        </p:txBody>
      </p:sp>
      <p:pic>
        <p:nvPicPr>
          <p:cNvPr id="2" name="Picture 1"/>
          <p:cNvPicPr>
            <a:picLocks noChangeAspect="1"/>
          </p:cNvPicPr>
          <p:nvPr/>
        </p:nvPicPr>
        <p:blipFill>
          <a:blip r:embed="rId3"/>
          <a:stretch>
            <a:fillRect/>
          </a:stretch>
        </p:blipFill>
        <p:spPr>
          <a:xfrm>
            <a:off x="1482885" y="1783281"/>
            <a:ext cx="6178230" cy="2809346"/>
          </a:xfrm>
          <a:prstGeom prst="rect">
            <a:avLst/>
          </a:prstGeom>
        </p:spPr>
      </p:pic>
      <p:sp>
        <p:nvSpPr>
          <p:cNvPr id="3" name="TextBox 2"/>
          <p:cNvSpPr txBox="1"/>
          <p:nvPr/>
        </p:nvSpPr>
        <p:spPr>
          <a:xfrm>
            <a:off x="327377" y="764345"/>
            <a:ext cx="5971823" cy="1169551"/>
          </a:xfrm>
          <a:prstGeom prst="rect">
            <a:avLst/>
          </a:prstGeom>
          <a:noFill/>
        </p:spPr>
        <p:txBody>
          <a:bodyPr wrap="square" rtlCol="0">
            <a:spAutoFit/>
          </a:bodyPr>
          <a:lstStyle/>
          <a:p>
            <a:r>
              <a:rPr lang="en-US" b="1" dirty="0"/>
              <a:t>Updating a document</a:t>
            </a:r>
          </a:p>
          <a:p>
            <a:endParaRPr lang="en-US" b="1" dirty="0"/>
          </a:p>
          <a:p>
            <a:r>
              <a:rPr lang="en-US" dirty="0"/>
              <a:t>Let's look at how to do a simple document update by adding</a:t>
            </a:r>
          </a:p>
          <a:p>
            <a:r>
              <a:rPr lang="en-US" dirty="0"/>
              <a:t> a new field </a:t>
            </a:r>
            <a:r>
              <a:rPr lang="en-US" b="1" dirty="0"/>
              <a:t>b</a:t>
            </a:r>
            <a:r>
              <a:rPr lang="en-US" dirty="0"/>
              <a:t> to the document that has the field </a:t>
            </a:r>
            <a:r>
              <a:rPr lang="en-US" b="1" dirty="0"/>
              <a:t>a</a:t>
            </a:r>
            <a:r>
              <a:rPr lang="en-US" dirty="0"/>
              <a:t> set to </a:t>
            </a:r>
            <a:r>
              <a:rPr lang="en-US" b="1" dirty="0"/>
              <a:t>2</a:t>
            </a:r>
            <a:r>
              <a:rPr lang="en-US" dirty="0"/>
              <a:t>.</a:t>
            </a:r>
          </a:p>
          <a:p>
            <a:endParaRPr lang="en-US" dirty="0"/>
          </a:p>
        </p:txBody>
      </p:sp>
    </p:spTree>
    <p:extLst>
      <p:ext uri="{BB962C8B-B14F-4D97-AF65-F5344CB8AC3E}">
        <p14:creationId xmlns:p14="http://schemas.microsoft.com/office/powerpoint/2010/main" val="1374292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MongoDB Native Driver</a:t>
            </a:r>
          </a:p>
        </p:txBody>
      </p:sp>
      <p:pic>
        <p:nvPicPr>
          <p:cNvPr id="4" name="Picture 3"/>
          <p:cNvPicPr>
            <a:picLocks noChangeAspect="1"/>
          </p:cNvPicPr>
          <p:nvPr/>
        </p:nvPicPr>
        <p:blipFill>
          <a:blip r:embed="rId3"/>
          <a:stretch>
            <a:fillRect/>
          </a:stretch>
        </p:blipFill>
        <p:spPr>
          <a:xfrm>
            <a:off x="1671196" y="1019174"/>
            <a:ext cx="5801607" cy="3470319"/>
          </a:xfrm>
          <a:prstGeom prst="rect">
            <a:avLst/>
          </a:prstGeom>
        </p:spPr>
      </p:pic>
    </p:spTree>
    <p:extLst>
      <p:ext uri="{BB962C8B-B14F-4D97-AF65-F5344CB8AC3E}">
        <p14:creationId xmlns:p14="http://schemas.microsoft.com/office/powerpoint/2010/main" val="893001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5156200"/>
          </a:xfrm>
          <a:prstGeom prst="rect">
            <a:avLst/>
          </a:prstGeom>
        </p:spPr>
      </p:pic>
      <p:sp>
        <p:nvSpPr>
          <p:cNvPr id="4" name="Rectangle 3"/>
          <p:cNvSpPr/>
          <p:nvPr/>
        </p:nvSpPr>
        <p:spPr>
          <a:xfrm>
            <a:off x="0" y="4789120"/>
            <a:ext cx="9144000" cy="369620"/>
          </a:xfrm>
          <a:prstGeom prst="rect">
            <a:avLst/>
          </a:prstGeom>
          <a:solidFill>
            <a:srgbClr val="4645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srgbClr val="FFFFFF"/>
              </a:solidFill>
              <a:latin typeface="Source Sans Pro" charset="0"/>
              <a:ea typeface="Source Sans Pro" charset="0"/>
              <a:cs typeface="Source Sans Pro"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962" y="4853956"/>
            <a:ext cx="765286" cy="286982"/>
          </a:xfrm>
          <a:prstGeom prst="rect">
            <a:avLst/>
          </a:prstGeom>
        </p:spPr>
      </p:pic>
      <p:sp>
        <p:nvSpPr>
          <p:cNvPr id="6" name="Rectangle 5"/>
          <p:cNvSpPr/>
          <p:nvPr/>
        </p:nvSpPr>
        <p:spPr>
          <a:xfrm>
            <a:off x="8680949" y="4850755"/>
            <a:ext cx="335348" cy="253916"/>
          </a:xfrm>
          <a:prstGeom prst="rect">
            <a:avLst/>
          </a:prstGeom>
        </p:spPr>
        <p:txBody>
          <a:bodyPr wrap="none">
            <a:spAutoFit/>
          </a:bodyPr>
          <a:lstStyle/>
          <a:p>
            <a:pPr defTabSz="685800"/>
            <a:r>
              <a:rPr lang="en-US" sz="1050" dirty="0">
                <a:solidFill>
                  <a:srgbClr val="FFFFFF"/>
                </a:solidFill>
                <a:latin typeface="Trebuchet MS" panose="020B0603020202020204" pitchFamily="34" charset="0"/>
                <a:ea typeface="Source Sans Pro Light" charset="0"/>
                <a:cs typeface="Source Sans Pro Light" charset="0"/>
              </a:rPr>
              <a:t>XX</a:t>
            </a:r>
            <a:endParaRPr lang="en-US" sz="1050" dirty="0">
              <a:solidFill>
                <a:srgbClr val="FFFFFF"/>
              </a:solidFill>
              <a:latin typeface="Source Sans Pro Light" charset="0"/>
              <a:ea typeface="Source Sans Pro Light" charset="0"/>
              <a:cs typeface="Source Sans Pro Light" charset="0"/>
            </a:endParaRPr>
          </a:p>
        </p:txBody>
      </p:sp>
      <p:sp>
        <p:nvSpPr>
          <p:cNvPr id="8" name="Rectangle 7"/>
          <p:cNvSpPr/>
          <p:nvPr/>
        </p:nvSpPr>
        <p:spPr>
          <a:xfrm>
            <a:off x="400051" y="193813"/>
            <a:ext cx="8280899" cy="4455377"/>
          </a:xfrm>
          <a:prstGeom prst="rect">
            <a:avLst/>
          </a:prstGeom>
          <a:noFill/>
        </p:spPr>
        <p:txBody>
          <a:bodyPr wrap="square" anchor="ctr">
            <a:noAutofit/>
          </a:bodyPr>
          <a:lstStyle/>
          <a:p>
            <a:pPr algn="ctr" defTabSz="685800"/>
            <a:r>
              <a:rPr lang="en-US" sz="4950" b="1" dirty="0">
                <a:solidFill>
                  <a:srgbClr val="31B6CE"/>
                </a:solidFill>
                <a:latin typeface="Oswald" panose="02000503000000000000" pitchFamily="2" charset="0"/>
                <a:ea typeface="Oswald DemiBold" charset="0"/>
                <a:cs typeface="Oswald DemiBold" charset="0"/>
              </a:rPr>
              <a:t>ODM MONGOOSE</a:t>
            </a:r>
          </a:p>
        </p:txBody>
      </p:sp>
    </p:spTree>
    <p:extLst>
      <p:ext uri="{BB962C8B-B14F-4D97-AF65-F5344CB8AC3E}">
        <p14:creationId xmlns:p14="http://schemas.microsoft.com/office/powerpoint/2010/main" val="2245374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a:p>
        </p:txBody>
      </p:sp>
      <p:sp>
        <p:nvSpPr>
          <p:cNvPr id="6" name="Content Placeholder 3"/>
          <p:cNvSpPr txBox="1">
            <a:spLocks/>
          </p:cNvSpPr>
          <p:nvPr/>
        </p:nvSpPr>
        <p:spPr>
          <a:xfrm>
            <a:off x="4365520" y="1500564"/>
            <a:ext cx="4208463" cy="2743200"/>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nSpc>
                <a:spcPct val="130000"/>
              </a:lnSpc>
              <a:buClr>
                <a:srgbClr val="2FC2D9"/>
              </a:buClr>
              <a:buNone/>
            </a:pPr>
            <a:r>
              <a:rPr lang="en-US" sz="1800" dirty="0">
                <a:solidFill>
                  <a:schemeClr val="bg1"/>
                </a:solidFill>
              </a:rPr>
              <a:t>Mongoose provides a straight-forward, schema-based solution to model your application data. It includes built-in type casting, validation, query building, business logic hooks and more, out of the box.</a:t>
            </a:r>
          </a:p>
        </p:txBody>
      </p:sp>
      <p:sp>
        <p:nvSpPr>
          <p:cNvPr id="2" name="Rounded Rectangle 1"/>
          <p:cNvSpPr/>
          <p:nvPr/>
        </p:nvSpPr>
        <p:spPr>
          <a:xfrm>
            <a:off x="553543" y="2056331"/>
            <a:ext cx="3365315" cy="1026026"/>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740" y="2138811"/>
            <a:ext cx="2952920" cy="861066"/>
          </a:xfrm>
          <a:prstGeom prst="rect">
            <a:avLst/>
          </a:prstGeom>
        </p:spPr>
      </p:pic>
      <p:sp>
        <p:nvSpPr>
          <p:cNvPr id="11" name="Text Placeholder 10"/>
          <p:cNvSpPr>
            <a:spLocks noGrp="1"/>
          </p:cNvSpPr>
          <p:nvPr>
            <p:ph type="body" sz="quarter" idx="11"/>
          </p:nvPr>
        </p:nvSpPr>
        <p:spPr/>
        <p:txBody>
          <a:bodyPr/>
          <a:lstStyle/>
          <a:p>
            <a:r>
              <a:rPr lang="en-US" dirty="0"/>
              <a:t>WHAT IS MONGOOSE?</a:t>
            </a:r>
          </a:p>
        </p:txBody>
      </p:sp>
    </p:spTree>
    <p:extLst>
      <p:ext uri="{BB962C8B-B14F-4D97-AF65-F5344CB8AC3E}">
        <p14:creationId xmlns:p14="http://schemas.microsoft.com/office/powerpoint/2010/main" val="15845423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MONGOOSE FUNDAMENTALS</a:t>
            </a:r>
          </a:p>
        </p:txBody>
      </p:sp>
      <p:sp>
        <p:nvSpPr>
          <p:cNvPr id="7" name="Content Placeholder 1"/>
          <p:cNvSpPr>
            <a:spLocks noGrp="1"/>
          </p:cNvSpPr>
          <p:nvPr>
            <p:ph idx="1"/>
          </p:nvPr>
        </p:nvSpPr>
        <p:spPr>
          <a:xfrm>
            <a:off x="845126" y="1079898"/>
            <a:ext cx="7232073" cy="3383280"/>
          </a:xfrm>
        </p:spPr>
        <p:txBody>
          <a:bodyPr>
            <a:normAutofit/>
          </a:bodyPr>
          <a:lstStyle/>
          <a:p>
            <a:pPr marL="0" indent="0">
              <a:buNone/>
            </a:pPr>
            <a:r>
              <a:rPr lang="en-US" sz="2000" b="1" dirty="0">
                <a:solidFill>
                  <a:schemeClr val="tx1"/>
                </a:solidFill>
              </a:rPr>
              <a:t>Getting started</a:t>
            </a:r>
            <a:endParaRPr lang="en-US" sz="2000" dirty="0">
              <a:solidFill>
                <a:schemeClr val="tx1"/>
              </a:solidFill>
            </a:endParaRPr>
          </a:p>
          <a:p>
            <a:pPr marL="0" indent="0">
              <a:buNone/>
            </a:pPr>
            <a:r>
              <a:rPr lang="en-US" sz="1600" dirty="0">
                <a:solidFill>
                  <a:schemeClr val="tx1"/>
                </a:solidFill>
              </a:rPr>
              <a:t>The first thing we need to do is include mongoose in our project and open a connection</a:t>
            </a:r>
            <a:endParaRPr lang="en-US" sz="1600" b="1" dirty="0">
              <a:solidFill>
                <a:schemeClr val="tx1"/>
              </a:solidFill>
            </a:endParaRPr>
          </a:p>
        </p:txBody>
      </p:sp>
      <p:sp>
        <p:nvSpPr>
          <p:cNvPr id="8" name="Rectangle 1"/>
          <p:cNvSpPr>
            <a:spLocks noChangeArrowheads="1"/>
          </p:cNvSpPr>
          <p:nvPr/>
        </p:nvSpPr>
        <p:spPr bwMode="auto">
          <a:xfrm>
            <a:off x="845126" y="2653123"/>
            <a:ext cx="7232073" cy="707886"/>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var</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dirty="0">
                <a:ln>
                  <a:noFill/>
                </a:ln>
                <a:solidFill>
                  <a:srgbClr val="458383"/>
                </a:solidFill>
                <a:effectLst/>
                <a:latin typeface="Courier New" panose="02070309020205020404" pitchFamily="49" charset="0"/>
                <a:cs typeface="Courier New" panose="02070309020205020404" pitchFamily="49" charset="0"/>
              </a:rPr>
              <a:t>mongoose </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require(</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'mongoose'</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dirty="0" err="1">
                <a:ln>
                  <a:noFill/>
                </a:ln>
                <a:solidFill>
                  <a:srgbClr val="458383"/>
                </a:solidFill>
                <a:effectLst/>
                <a:latin typeface="Courier New" panose="02070309020205020404" pitchFamily="49" charset="0"/>
                <a:cs typeface="Courier New" panose="02070309020205020404" pitchFamily="49" charset="0"/>
              </a:rPr>
              <a:t>mongoose</a:t>
            </a:r>
            <a:r>
              <a:rPr kumimoji="0" lang="en-US" altLang="en-US" sz="2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connect</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mongodb</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://localhost/test'</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840803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MONGOOSE FUNDAMENTALS</a:t>
            </a:r>
          </a:p>
        </p:txBody>
      </p:sp>
      <p:sp>
        <p:nvSpPr>
          <p:cNvPr id="7" name="Content Placeholder 1"/>
          <p:cNvSpPr>
            <a:spLocks noGrp="1"/>
          </p:cNvSpPr>
          <p:nvPr>
            <p:ph idx="1"/>
          </p:nvPr>
        </p:nvSpPr>
        <p:spPr>
          <a:xfrm>
            <a:off x="845126" y="1079898"/>
            <a:ext cx="7232073" cy="3383280"/>
          </a:xfrm>
        </p:spPr>
        <p:txBody>
          <a:bodyPr>
            <a:normAutofit/>
          </a:bodyPr>
          <a:lstStyle/>
          <a:p>
            <a:pPr marL="0" indent="0">
              <a:buNone/>
            </a:pPr>
            <a:r>
              <a:rPr lang="en-US" sz="2000" b="1" dirty="0">
                <a:solidFill>
                  <a:schemeClr val="tx1"/>
                </a:solidFill>
              </a:rPr>
              <a:t>Getting started</a:t>
            </a:r>
            <a:endParaRPr lang="en-US" sz="2000" dirty="0">
              <a:solidFill>
                <a:schemeClr val="tx1"/>
              </a:solidFill>
            </a:endParaRPr>
          </a:p>
          <a:p>
            <a:pPr marL="0" indent="0">
              <a:buNone/>
            </a:pPr>
            <a:r>
              <a:rPr lang="en-US" sz="1600" dirty="0">
                <a:solidFill>
                  <a:schemeClr val="tx1"/>
                </a:solidFill>
              </a:rPr>
              <a:t>We have a pending connection to the test database running on localhost. We now need to get notified if we connect successfully or if a connection error occurs:</a:t>
            </a:r>
            <a:endParaRPr lang="en-US" sz="1600" b="1" dirty="0">
              <a:solidFill>
                <a:schemeClr val="tx1"/>
              </a:solidFill>
            </a:endParaRPr>
          </a:p>
        </p:txBody>
      </p:sp>
      <p:sp>
        <p:nvSpPr>
          <p:cNvPr id="2" name="Rectangle 1"/>
          <p:cNvSpPr>
            <a:spLocks noChangeArrowheads="1"/>
          </p:cNvSpPr>
          <p:nvPr/>
        </p:nvSpPr>
        <p:spPr bwMode="auto">
          <a:xfrm>
            <a:off x="637309" y="2274747"/>
            <a:ext cx="8132618" cy="1754326"/>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var</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18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db</a:t>
            </a:r>
            <a:r>
              <a:rPr kumimoji="0" lang="en-US" altLang="en-US" sz="18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mongoose.connection</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db</a:t>
            </a: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on</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'error'</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console</a:t>
            </a: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error</a:t>
            </a: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bind</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console</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'connection error:'</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db</a:t>
            </a: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once</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'open'</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function</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we're connected!</a:t>
            </a:r>
            <a:br>
              <a:rPr kumimoji="0" lang="en-US" altLang="en-US" sz="1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98366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MONGOOSE FUNDAMENTALS</a:t>
            </a:r>
          </a:p>
        </p:txBody>
      </p:sp>
      <p:sp>
        <p:nvSpPr>
          <p:cNvPr id="7" name="Content Placeholder 1"/>
          <p:cNvSpPr>
            <a:spLocks noGrp="1"/>
          </p:cNvSpPr>
          <p:nvPr>
            <p:ph idx="1"/>
          </p:nvPr>
        </p:nvSpPr>
        <p:spPr>
          <a:xfrm>
            <a:off x="845124" y="748250"/>
            <a:ext cx="7232073" cy="818175"/>
          </a:xfrm>
        </p:spPr>
        <p:txBody>
          <a:bodyPr>
            <a:normAutofit/>
          </a:bodyPr>
          <a:lstStyle/>
          <a:p>
            <a:pPr marL="0" indent="0">
              <a:buNone/>
            </a:pPr>
            <a:r>
              <a:rPr lang="en-US" sz="1600" dirty="0">
                <a:solidFill>
                  <a:schemeClr val="tx1"/>
                </a:solidFill>
              </a:rPr>
              <a:t>With Mongoose, everything is derived from a </a:t>
            </a:r>
            <a:r>
              <a:rPr lang="en-US" sz="2000" b="1" dirty="0">
                <a:solidFill>
                  <a:schemeClr val="tx1"/>
                </a:solidFill>
              </a:rPr>
              <a:t>Schema</a:t>
            </a:r>
            <a:r>
              <a:rPr lang="en-US" sz="1600" dirty="0">
                <a:solidFill>
                  <a:schemeClr val="tx1"/>
                </a:solidFill>
              </a:rPr>
              <a:t>. Let's get a reference to it and define our </a:t>
            </a:r>
            <a:r>
              <a:rPr lang="en-US" sz="1600" dirty="0" err="1">
                <a:solidFill>
                  <a:schemeClr val="tx1"/>
                </a:solidFill>
              </a:rPr>
              <a:t>kittens.occurs</a:t>
            </a:r>
            <a:r>
              <a:rPr lang="en-US" sz="1600" dirty="0">
                <a:solidFill>
                  <a:schemeClr val="tx1"/>
                </a:solidFill>
              </a:rPr>
              <a:t>:</a:t>
            </a:r>
            <a:endParaRPr lang="en-US" sz="1600" b="1" dirty="0">
              <a:solidFill>
                <a:schemeClr val="tx1"/>
              </a:solidFill>
            </a:endParaRPr>
          </a:p>
        </p:txBody>
      </p:sp>
      <p:sp>
        <p:nvSpPr>
          <p:cNvPr id="3" name="Rectangle 1"/>
          <p:cNvSpPr>
            <a:spLocks noChangeArrowheads="1"/>
          </p:cNvSpPr>
          <p:nvPr/>
        </p:nvSpPr>
        <p:spPr bwMode="auto">
          <a:xfrm>
            <a:off x="1537853" y="1566425"/>
            <a:ext cx="5417127" cy="923330"/>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var</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18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kittySchema</a:t>
            </a:r>
            <a:r>
              <a:rPr kumimoji="0" lang="en-US" altLang="en-US" sz="18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mongoose.Schema</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name</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String</a:t>
            </a:r>
            <a:b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8" name="Content Placeholder 1"/>
          <p:cNvSpPr txBox="1">
            <a:spLocks/>
          </p:cNvSpPr>
          <p:nvPr/>
        </p:nvSpPr>
        <p:spPr>
          <a:xfrm>
            <a:off x="845125" y="2821403"/>
            <a:ext cx="7232073" cy="818175"/>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kern="1200" baseline="0">
                <a:solidFill>
                  <a:schemeClr val="bg1"/>
                </a:solidFill>
                <a:latin typeface="+mn-lt"/>
                <a:ea typeface="+mn-ea"/>
                <a:cs typeface="+mn-cs"/>
              </a:defRPr>
            </a:lvl1pPr>
            <a:lvl2pPr marL="557213" indent="-214313" algn="l" defTabSz="342900" rtl="0" eaLnBrk="1" latinLnBrk="0" hangingPunct="1">
              <a:spcBef>
                <a:spcPct val="20000"/>
              </a:spcBef>
              <a:buFont typeface="Arial"/>
              <a:buChar char="–"/>
              <a:defRPr sz="12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2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2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2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Font typeface="Arial"/>
              <a:buNone/>
            </a:pPr>
            <a:endParaRPr lang="en-US" sz="1600" b="1" dirty="0">
              <a:solidFill>
                <a:schemeClr val="tx1"/>
              </a:solidFill>
            </a:endParaRPr>
          </a:p>
        </p:txBody>
      </p:sp>
      <p:sp>
        <p:nvSpPr>
          <p:cNvPr id="9" name="Rectangle 8"/>
          <p:cNvSpPr/>
          <p:nvPr/>
        </p:nvSpPr>
        <p:spPr>
          <a:xfrm>
            <a:off x="845123" y="2538490"/>
            <a:ext cx="7232073" cy="584775"/>
          </a:xfrm>
          <a:prstGeom prst="rect">
            <a:avLst/>
          </a:prstGeom>
        </p:spPr>
        <p:txBody>
          <a:bodyPr wrap="square">
            <a:spAutoFit/>
          </a:bodyPr>
          <a:lstStyle/>
          <a:p>
            <a:r>
              <a:rPr lang="en-US" sz="1600" dirty="0"/>
              <a:t>So far so good. We've got a schema with one property, name, which will be a String. The next step is compiling our schema into a Model.</a:t>
            </a:r>
          </a:p>
        </p:txBody>
      </p:sp>
      <p:sp>
        <p:nvSpPr>
          <p:cNvPr id="10" name="Rectangle 4"/>
          <p:cNvSpPr>
            <a:spLocks noChangeArrowheads="1"/>
          </p:cNvSpPr>
          <p:nvPr/>
        </p:nvSpPr>
        <p:spPr bwMode="auto">
          <a:xfrm>
            <a:off x="845123" y="3256383"/>
            <a:ext cx="7356768" cy="369332"/>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var</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18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Kitten </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mongoose.</a:t>
            </a:r>
            <a:r>
              <a:rPr kumimoji="0" lang="en-US" altLang="en-US" sz="18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model</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'Kitten'</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kittySchema</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7876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MONGOOSE FUNDAMENTALS</a:t>
            </a:r>
          </a:p>
        </p:txBody>
      </p:sp>
      <p:sp>
        <p:nvSpPr>
          <p:cNvPr id="7" name="Content Placeholder 1"/>
          <p:cNvSpPr>
            <a:spLocks noGrp="1"/>
          </p:cNvSpPr>
          <p:nvPr>
            <p:ph idx="1"/>
          </p:nvPr>
        </p:nvSpPr>
        <p:spPr>
          <a:xfrm>
            <a:off x="845125" y="942284"/>
            <a:ext cx="7232073" cy="1302152"/>
          </a:xfrm>
        </p:spPr>
        <p:txBody>
          <a:bodyPr>
            <a:noAutofit/>
          </a:bodyPr>
          <a:lstStyle/>
          <a:p>
            <a:pPr marL="0" indent="0">
              <a:buNone/>
            </a:pPr>
            <a:r>
              <a:rPr lang="en-US" sz="1600" dirty="0">
                <a:solidFill>
                  <a:schemeClr val="tx1"/>
                </a:solidFill>
              </a:rPr>
              <a:t>A model is a class with which we construct documents. In this case, each document will be a kitten with properties and behaviors as declared in our schema. Let's create a kitten document representing the little guy we just met on the sidewalk outside:</a:t>
            </a:r>
            <a:endParaRPr lang="en-US" sz="1600" b="1" dirty="0">
              <a:solidFill>
                <a:schemeClr val="tx1"/>
              </a:solidFill>
            </a:endParaRPr>
          </a:p>
        </p:txBody>
      </p:sp>
      <p:sp>
        <p:nvSpPr>
          <p:cNvPr id="2" name="Rectangle 1"/>
          <p:cNvSpPr>
            <a:spLocks noChangeArrowheads="1"/>
          </p:cNvSpPr>
          <p:nvPr/>
        </p:nvSpPr>
        <p:spPr bwMode="auto">
          <a:xfrm>
            <a:off x="845125" y="2333318"/>
            <a:ext cx="7232073" cy="707886"/>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var</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20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silence </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Kitten({ </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name</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'Silence' </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console</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solidFill>
                  <a:srgbClr val="7A7A43"/>
                </a:solidFill>
                <a:effectLst/>
                <a:latin typeface="Courier New" panose="02070309020205020404" pitchFamily="49" charset="0"/>
                <a:cs typeface="Courier New" panose="02070309020205020404" pitchFamily="49" charset="0"/>
              </a:rPr>
              <a:t>log</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silence</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name</a:t>
            </a:r>
            <a:r>
              <a:rPr kumimoji="0" lang="en-US" altLang="en-US"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'Silence'</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17202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8934" y="699516"/>
            <a:ext cx="7457192" cy="4136454"/>
          </a:xfrm>
        </p:spPr>
      </p:pic>
      <p:sp>
        <p:nvSpPr>
          <p:cNvPr id="3" name="Text Placeholder 2"/>
          <p:cNvSpPr>
            <a:spLocks noGrp="1"/>
          </p:cNvSpPr>
          <p:nvPr>
            <p:ph type="body" sz="quarter" idx="11"/>
          </p:nvPr>
        </p:nvSpPr>
        <p:spPr/>
        <p:txBody>
          <a:bodyPr/>
          <a:lstStyle/>
          <a:p>
            <a:r>
              <a:rPr lang="en-US" dirty="0"/>
              <a:t>SQL DATA STRUCTURE</a:t>
            </a:r>
          </a:p>
        </p:txBody>
      </p:sp>
    </p:spTree>
    <p:extLst>
      <p:ext uri="{BB962C8B-B14F-4D97-AF65-F5344CB8AC3E}">
        <p14:creationId xmlns:p14="http://schemas.microsoft.com/office/powerpoint/2010/main" val="20310555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MONGOOSE FUNDAMENTALS</a:t>
            </a:r>
          </a:p>
        </p:txBody>
      </p:sp>
      <p:sp>
        <p:nvSpPr>
          <p:cNvPr id="7" name="Content Placeholder 1"/>
          <p:cNvSpPr>
            <a:spLocks noGrp="1"/>
          </p:cNvSpPr>
          <p:nvPr>
            <p:ph idx="1"/>
          </p:nvPr>
        </p:nvSpPr>
        <p:spPr>
          <a:xfrm>
            <a:off x="845125" y="942284"/>
            <a:ext cx="7232073" cy="720261"/>
          </a:xfrm>
        </p:spPr>
        <p:txBody>
          <a:bodyPr>
            <a:noAutofit/>
          </a:bodyPr>
          <a:lstStyle/>
          <a:p>
            <a:pPr marL="0" indent="0">
              <a:buNone/>
            </a:pPr>
            <a:r>
              <a:rPr lang="en-US" sz="1600" dirty="0">
                <a:solidFill>
                  <a:schemeClr val="tx1"/>
                </a:solidFill>
              </a:rPr>
              <a:t>Kittens can meow, so let's take a look at how to add "speak" functionality to our documents:</a:t>
            </a:r>
            <a:endParaRPr lang="en-US" sz="1600" b="1" dirty="0">
              <a:solidFill>
                <a:schemeClr val="tx1"/>
              </a:solidFill>
            </a:endParaRPr>
          </a:p>
        </p:txBody>
      </p:sp>
      <p:sp>
        <p:nvSpPr>
          <p:cNvPr id="3" name="Rectangle 1"/>
          <p:cNvSpPr>
            <a:spLocks noChangeArrowheads="1"/>
          </p:cNvSpPr>
          <p:nvPr/>
        </p:nvSpPr>
        <p:spPr bwMode="auto">
          <a:xfrm>
            <a:off x="845125" y="1662545"/>
            <a:ext cx="7661564" cy="2308324"/>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NOTE: methods must be added to the schema before compiling it with </a:t>
            </a:r>
            <a:r>
              <a:rPr kumimoji="0" lang="en-US" altLang="en-US" sz="160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mongoose.model</a:t>
            </a:r>
            <a: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a:t>
            </a:r>
            <a:b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kittySchema.</a:t>
            </a:r>
            <a:r>
              <a:rPr kumimoji="0" lang="en-US" altLang="en-US" sz="16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methods</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speak</a:t>
            </a:r>
            <a:r>
              <a:rPr kumimoji="0" lang="en-US" altLang="en-US" sz="1600" b="0" i="0" u="none" strike="noStrike" cap="none" normalizeH="0" baseline="0" dirty="0">
                <a:ln>
                  <a:noFill/>
                </a:ln>
                <a:solidFill>
                  <a:srgbClr val="7A7A43"/>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function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var</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rgbClr val="458383"/>
                </a:solidFill>
                <a:effectLst/>
                <a:latin typeface="Courier New" panose="02070309020205020404" pitchFamily="49" charset="0"/>
                <a:cs typeface="Courier New" panose="02070309020205020404" pitchFamily="49" charset="0"/>
              </a:rPr>
              <a:t>greeting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this</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name</a:t>
            </a:r>
            <a:br>
              <a:rPr kumimoji="0" lang="en-US" altLang="en-US" sz="16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"My name is "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this</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name</a:t>
            </a:r>
            <a:br>
              <a:rPr kumimoji="0" lang="en-US" altLang="en-US" sz="16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"I don't have a name"</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console</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rgbClr val="7A7A43"/>
                </a:solidFill>
                <a:effectLst/>
                <a:latin typeface="Courier New" panose="02070309020205020404" pitchFamily="49" charset="0"/>
                <a:cs typeface="Courier New" panose="02070309020205020404" pitchFamily="49" charset="0"/>
              </a:rPr>
              <a:t>log</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rgbClr val="458383"/>
                </a:solidFill>
                <a:effectLst/>
                <a:latin typeface="Courier New" panose="02070309020205020404" pitchFamily="49" charset="0"/>
                <a:cs typeface="Courier New" panose="02070309020205020404" pitchFamily="49" charset="0"/>
              </a:rPr>
              <a:t>greeting</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var</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16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Kitten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mongoose.</a:t>
            </a:r>
            <a:r>
              <a:rPr kumimoji="0" lang="en-US" altLang="en-US"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model</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'Kitten'</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kittySchema</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83622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MONGOOSE FUNDAMENTALS</a:t>
            </a:r>
          </a:p>
        </p:txBody>
      </p:sp>
      <p:sp>
        <p:nvSpPr>
          <p:cNvPr id="7" name="Content Placeholder 1"/>
          <p:cNvSpPr>
            <a:spLocks noGrp="1"/>
          </p:cNvSpPr>
          <p:nvPr>
            <p:ph idx="1"/>
          </p:nvPr>
        </p:nvSpPr>
        <p:spPr>
          <a:xfrm>
            <a:off x="845123" y="1246207"/>
            <a:ext cx="7232073" cy="720261"/>
          </a:xfrm>
        </p:spPr>
        <p:txBody>
          <a:bodyPr>
            <a:noAutofit/>
          </a:bodyPr>
          <a:lstStyle/>
          <a:p>
            <a:pPr marL="0" indent="0">
              <a:buNone/>
            </a:pPr>
            <a:r>
              <a:rPr lang="en-US" sz="1600" dirty="0">
                <a:solidFill>
                  <a:schemeClr val="tx1"/>
                </a:solidFill>
              </a:rPr>
              <a:t>Functions added to the methods property of a schema get compiled into the Model prototype and exposed on each document instance:</a:t>
            </a:r>
            <a:endParaRPr lang="en-US" sz="1600" b="1" dirty="0">
              <a:solidFill>
                <a:schemeClr val="tx1"/>
              </a:solidFill>
            </a:endParaRPr>
          </a:p>
        </p:txBody>
      </p:sp>
      <p:sp>
        <p:nvSpPr>
          <p:cNvPr id="4" name="Rectangle 2"/>
          <p:cNvSpPr>
            <a:spLocks noChangeArrowheads="1"/>
          </p:cNvSpPr>
          <p:nvPr/>
        </p:nvSpPr>
        <p:spPr bwMode="auto">
          <a:xfrm>
            <a:off x="1025232" y="2513159"/>
            <a:ext cx="6871857" cy="584775"/>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var </a:t>
            </a:r>
            <a:r>
              <a:rPr kumimoji="0" lang="en-US" altLang="en-US" sz="1600" b="1" i="1" u="none" strike="noStrike" cap="none" normalizeH="0" baseline="0">
                <a:ln>
                  <a:noFill/>
                </a:ln>
                <a:solidFill>
                  <a:srgbClr val="660E7A"/>
                </a:solidFill>
                <a:effectLst/>
                <a:latin typeface="Courier New" panose="02070309020205020404" pitchFamily="49" charset="0"/>
                <a:cs typeface="Courier New" panose="02070309020205020404" pitchFamily="49" charset="0"/>
              </a:rPr>
              <a:t>fluffy </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new </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Kitten({ </a:t>
            </a:r>
            <a:r>
              <a:rPr kumimoji="0" lang="en-US" altLang="en-US" sz="1600"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name</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'fluffy' </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600" b="1" i="1" u="none" strike="noStrike" cap="none" normalizeH="0" baseline="0">
                <a:ln>
                  <a:noFill/>
                </a:ln>
                <a:solidFill>
                  <a:srgbClr val="660E7A"/>
                </a:solidFill>
                <a:effectLst/>
                <a:latin typeface="Courier New" panose="02070309020205020404" pitchFamily="49" charset="0"/>
                <a:cs typeface="Courier New" panose="02070309020205020404" pitchFamily="49" charset="0"/>
              </a:rPr>
              <a:t>fluffy</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speak</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"My name is fluffy"</a:t>
            </a:r>
            <a:endParaRPr kumimoji="0" lang="en-US" altLang="en-US"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4898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MONGOOSE FUNDAMENTALS</a:t>
            </a:r>
          </a:p>
        </p:txBody>
      </p:sp>
      <p:sp>
        <p:nvSpPr>
          <p:cNvPr id="7" name="Content Placeholder 1"/>
          <p:cNvSpPr>
            <a:spLocks noGrp="1"/>
          </p:cNvSpPr>
          <p:nvPr>
            <p:ph idx="1"/>
          </p:nvPr>
        </p:nvSpPr>
        <p:spPr>
          <a:xfrm>
            <a:off x="845123" y="699516"/>
            <a:ext cx="7232073" cy="720261"/>
          </a:xfrm>
        </p:spPr>
        <p:txBody>
          <a:bodyPr>
            <a:noAutofit/>
          </a:bodyPr>
          <a:lstStyle/>
          <a:p>
            <a:pPr marL="0" indent="0">
              <a:buNone/>
            </a:pPr>
            <a:r>
              <a:rPr lang="en-US" sz="1600" dirty="0">
                <a:solidFill>
                  <a:schemeClr val="tx1"/>
                </a:solidFill>
              </a:rPr>
              <a:t>Each document can be saved to the database by calling its save method. The first argument to the callback will be an error if any </a:t>
            </a:r>
            <a:r>
              <a:rPr lang="en-US" sz="1600" dirty="0" err="1">
                <a:solidFill>
                  <a:schemeClr val="tx1"/>
                </a:solidFill>
              </a:rPr>
              <a:t>occured</a:t>
            </a:r>
            <a:r>
              <a:rPr lang="en-US" sz="1600" dirty="0">
                <a:solidFill>
                  <a:schemeClr val="tx1"/>
                </a:solidFill>
              </a:rPr>
              <a:t>.</a:t>
            </a:r>
            <a:endParaRPr lang="en-US" sz="1600" b="1" dirty="0">
              <a:solidFill>
                <a:schemeClr val="tx1"/>
              </a:solidFill>
            </a:endParaRPr>
          </a:p>
        </p:txBody>
      </p:sp>
      <p:sp>
        <p:nvSpPr>
          <p:cNvPr id="2" name="Rectangle 1"/>
          <p:cNvSpPr>
            <a:spLocks noChangeArrowheads="1"/>
          </p:cNvSpPr>
          <p:nvPr/>
        </p:nvSpPr>
        <p:spPr bwMode="auto">
          <a:xfrm>
            <a:off x="893616" y="1419777"/>
            <a:ext cx="7356768" cy="1200329"/>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fluffy.</a:t>
            </a:r>
            <a:r>
              <a:rPr kumimoji="0" lang="en-US" altLang="en-US" sz="1800" b="0" i="0" u="none" strike="noStrike" cap="none" normalizeH="0" baseline="0">
                <a:ln>
                  <a:noFill/>
                </a:ln>
                <a:solidFill>
                  <a:srgbClr val="7A7A43"/>
                </a:solidFill>
                <a:effectLst/>
                <a:latin typeface="Courier New" panose="02070309020205020404" pitchFamily="49" charset="0"/>
                <a:cs typeface="Courier New" panose="02070309020205020404" pitchFamily="49" charset="0"/>
              </a:rPr>
              <a:t>save</a:t>
            </a:r>
            <a:r>
              <a:rPr kumimoji="0" lang="en-US" altLang="en-US" sz="1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function </a:t>
            </a:r>
            <a:r>
              <a:rPr kumimoji="0" lang="en-US" altLang="en-US" sz="1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(err, fluffy) {</a:t>
            </a:r>
            <a:br>
              <a:rPr kumimoji="0" lang="en-US" altLang="en-US" sz="1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if </a:t>
            </a:r>
            <a:r>
              <a:rPr kumimoji="0" lang="en-US" altLang="en-US" sz="1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(err) </a:t>
            </a:r>
            <a:r>
              <a:rPr kumimoji="0" lang="en-US" altLang="en-US" sz="18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800"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console</a:t>
            </a:r>
            <a:r>
              <a:rPr kumimoji="0" lang="en-US" altLang="en-US" sz="1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a:ln>
                  <a:noFill/>
                </a:ln>
                <a:solidFill>
                  <a:srgbClr val="7A7A43"/>
                </a:solidFill>
                <a:effectLst/>
                <a:latin typeface="Courier New" panose="02070309020205020404" pitchFamily="49" charset="0"/>
                <a:cs typeface="Courier New" panose="02070309020205020404" pitchFamily="49" charset="0"/>
              </a:rPr>
              <a:t>error</a:t>
            </a:r>
            <a:r>
              <a:rPr kumimoji="0" lang="en-US" altLang="en-US" sz="1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(err);</a:t>
            </a:r>
            <a:br>
              <a:rPr kumimoji="0" lang="en-US" altLang="en-US" sz="1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fluffy.</a:t>
            </a:r>
            <a:r>
              <a:rPr kumimoji="0" lang="en-US" altLang="en-US" sz="1800"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speak</a:t>
            </a:r>
            <a:r>
              <a:rPr kumimoji="0" lang="en-US" altLang="en-US" sz="1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8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endParaRPr kumimoji="0" lang="en-US" altLang="en-US" sz="4000" b="0" i="0" u="none" strike="noStrike" cap="none" normalizeH="0" baseline="0">
              <a:ln>
                <a:noFill/>
              </a:ln>
              <a:solidFill>
                <a:schemeClr val="tx1"/>
              </a:solidFill>
              <a:effectLst/>
              <a:latin typeface="Arial" panose="020B0604020202020204" pitchFamily="34" charset="0"/>
            </a:endParaRPr>
          </a:p>
        </p:txBody>
      </p:sp>
      <p:sp>
        <p:nvSpPr>
          <p:cNvPr id="8" name="Content Placeholder 1"/>
          <p:cNvSpPr txBox="1">
            <a:spLocks/>
          </p:cNvSpPr>
          <p:nvPr/>
        </p:nvSpPr>
        <p:spPr>
          <a:xfrm>
            <a:off x="845122" y="2620106"/>
            <a:ext cx="7232073" cy="720261"/>
          </a:xfrm>
          <a:prstGeom prst="rect">
            <a:avLst/>
          </a:prstGeom>
        </p:spPr>
        <p:txBody>
          <a:bodyPr vert="horz" lIns="68580" tIns="34290" rIns="68580" bIns="34290" rtlCol="0">
            <a:no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kern="1200" baseline="0">
                <a:solidFill>
                  <a:schemeClr val="bg1"/>
                </a:solidFill>
                <a:latin typeface="+mn-lt"/>
                <a:ea typeface="+mn-ea"/>
                <a:cs typeface="+mn-cs"/>
              </a:defRPr>
            </a:lvl1pPr>
            <a:lvl2pPr marL="557213" indent="-214313" algn="l" defTabSz="342900" rtl="0" eaLnBrk="1" latinLnBrk="0" hangingPunct="1">
              <a:spcBef>
                <a:spcPct val="20000"/>
              </a:spcBef>
              <a:buFont typeface="Arial"/>
              <a:buChar char="–"/>
              <a:defRPr sz="12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2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2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2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sz="1600" dirty="0">
                <a:solidFill>
                  <a:schemeClr val="tx1"/>
                </a:solidFill>
              </a:rPr>
              <a:t> We can access all of the kitten documents through our Kitten model.</a:t>
            </a:r>
            <a:endParaRPr lang="en-US" sz="1600" b="1" dirty="0">
              <a:solidFill>
                <a:schemeClr val="tx1"/>
              </a:solidFill>
            </a:endParaRPr>
          </a:p>
        </p:txBody>
      </p:sp>
      <p:sp>
        <p:nvSpPr>
          <p:cNvPr id="3" name="Rectangle 2"/>
          <p:cNvSpPr>
            <a:spLocks noChangeArrowheads="1"/>
          </p:cNvSpPr>
          <p:nvPr/>
        </p:nvSpPr>
        <p:spPr bwMode="auto">
          <a:xfrm>
            <a:off x="893616" y="3032591"/>
            <a:ext cx="7405262" cy="1508105"/>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Kitten.</a:t>
            </a:r>
            <a:r>
              <a:rPr kumimoji="0" lang="en-US" altLang="en-US" sz="18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find</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function </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(err, kittens) {</a:t>
            </a:r>
            <a:b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(err) </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8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console</a:t>
            </a: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error</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(err);</a:t>
            </a:r>
            <a:b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console</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a:ln>
                  <a:noFill/>
                </a:ln>
                <a:solidFill>
                  <a:srgbClr val="7A7A43"/>
                </a:solidFill>
                <a:effectLst/>
                <a:latin typeface="Courier New" panose="02070309020205020404" pitchFamily="49" charset="0"/>
                <a:cs typeface="Courier New" panose="02070309020205020404" pitchFamily="49" charset="0"/>
              </a:rPr>
              <a:t>log</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(kittens);</a:t>
            </a:r>
            <a:b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defTabSz="914400" eaLnBrk="0" fontAlgn="base" hangingPunct="0">
              <a:spcBef>
                <a:spcPct val="0"/>
              </a:spcBef>
              <a:spcAft>
                <a:spcPct val="0"/>
              </a:spcAft>
            </a:pPr>
            <a:r>
              <a:rPr lang="en-US" altLang="en-US" sz="2000" dirty="0" err="1">
                <a:solidFill>
                  <a:srgbClr val="000000"/>
                </a:solidFill>
                <a:latin typeface="Courier New" panose="02070309020205020404" pitchFamily="49" charset="0"/>
                <a:cs typeface="Courier New" panose="02070309020205020404" pitchFamily="49" charset="0"/>
              </a:rPr>
              <a:t>Kitten.</a:t>
            </a:r>
            <a:r>
              <a:rPr lang="en-US" altLang="en-US" sz="2000" dirty="0" err="1">
                <a:solidFill>
                  <a:srgbClr val="7A7A43"/>
                </a:solidFill>
                <a:latin typeface="Courier New" panose="02070309020205020404" pitchFamily="49" charset="0"/>
                <a:cs typeface="Courier New" panose="02070309020205020404" pitchFamily="49" charset="0"/>
              </a:rPr>
              <a:t>find</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660E7A"/>
                </a:solidFill>
                <a:latin typeface="Courier New" panose="02070309020205020404" pitchFamily="49" charset="0"/>
                <a:cs typeface="Courier New" panose="02070309020205020404" pitchFamily="49" charset="0"/>
              </a:rPr>
              <a:t>name</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dirty="0">
                <a:solidFill>
                  <a:srgbClr val="0000FF"/>
                </a:solidFill>
                <a:latin typeface="Courier New" panose="02070309020205020404" pitchFamily="49" charset="0"/>
                <a:cs typeface="Courier New" panose="02070309020205020404" pitchFamily="49" charset="0"/>
              </a:rPr>
              <a:t>/^fluff/ </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b="1" dirty="0">
                <a:solidFill>
                  <a:srgbClr val="660E7A"/>
                </a:solidFill>
                <a:latin typeface="Courier New" panose="02070309020205020404" pitchFamily="49" charset="0"/>
                <a:cs typeface="Courier New" panose="02070309020205020404" pitchFamily="49" charset="0"/>
              </a:rPr>
              <a:t>callback</a:t>
            </a:r>
            <a:r>
              <a:rPr lang="en-US" altLang="en-US" sz="2000" dirty="0">
                <a:solidFill>
                  <a:srgbClr val="000000"/>
                </a:solidFill>
                <a:latin typeface="Courier New" panose="02070309020205020404" pitchFamily="49" charset="0"/>
                <a:cs typeface="Courier New" panose="02070309020205020404" pitchFamily="49" charset="0"/>
              </a:rPr>
              <a:t>);</a:t>
            </a:r>
            <a:endParaRPr lang="en-US" altLang="en-US" sz="4400" dirty="0">
              <a:solidFill>
                <a:schemeClr val="tx1"/>
              </a:solidFill>
              <a:latin typeface="Arial" panose="020B0604020202020204" pitchFamily="34" charset="0"/>
            </a:endParaRPr>
          </a:p>
        </p:txBody>
      </p:sp>
    </p:spTree>
    <p:extLst>
      <p:ext uri="{BB962C8B-B14F-4D97-AF65-F5344CB8AC3E}">
        <p14:creationId xmlns:p14="http://schemas.microsoft.com/office/powerpoint/2010/main" val="38049349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MONGOOSE FUNDAMENTALS</a:t>
            </a:r>
          </a:p>
        </p:txBody>
      </p:sp>
      <p:sp>
        <p:nvSpPr>
          <p:cNvPr id="7" name="Content Placeholder 1"/>
          <p:cNvSpPr>
            <a:spLocks noGrp="1"/>
          </p:cNvSpPr>
          <p:nvPr>
            <p:ph idx="1"/>
          </p:nvPr>
        </p:nvSpPr>
        <p:spPr>
          <a:xfrm>
            <a:off x="845123" y="699517"/>
            <a:ext cx="7232073" cy="343976"/>
          </a:xfrm>
        </p:spPr>
        <p:txBody>
          <a:bodyPr>
            <a:noAutofit/>
          </a:bodyPr>
          <a:lstStyle/>
          <a:p>
            <a:pPr marL="0" indent="0">
              <a:buNone/>
            </a:pPr>
            <a:r>
              <a:rPr lang="en-US" sz="1600" dirty="0">
                <a:solidFill>
                  <a:schemeClr val="tx1"/>
                </a:solidFill>
              </a:rPr>
              <a:t>Using Query</a:t>
            </a:r>
            <a:endParaRPr lang="en-US" sz="1600" b="1" dirty="0">
              <a:solidFill>
                <a:schemeClr val="tx1"/>
              </a:solidFill>
            </a:endParaRPr>
          </a:p>
        </p:txBody>
      </p:sp>
      <p:sp>
        <p:nvSpPr>
          <p:cNvPr id="2" name="Rectangle 1"/>
          <p:cNvSpPr>
            <a:spLocks noChangeArrowheads="1"/>
          </p:cNvSpPr>
          <p:nvPr/>
        </p:nvSpPr>
        <p:spPr bwMode="auto">
          <a:xfrm>
            <a:off x="527124" y="1493414"/>
            <a:ext cx="8459367" cy="2246769"/>
          </a:xfrm>
          <a:prstGeom prst="rect">
            <a:avLst/>
          </a:prstGeo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var</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a:ln>
                  <a:noFill/>
                </a:ln>
                <a:solidFill>
                  <a:srgbClr val="458383"/>
                </a:solidFill>
                <a:effectLst/>
                <a:latin typeface="Courier New" panose="02070309020205020404" pitchFamily="49" charset="0"/>
                <a:cs typeface="Courier New" panose="02070309020205020404" pitchFamily="49" charset="0"/>
              </a:rPr>
              <a:t>Person </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mongoose.model</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'Person'</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yourSchema</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find each person with a last name matching 'Ghost',</a:t>
            </a:r>
            <a:b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selecting the `name` and `occupation` fields</a:t>
            </a:r>
            <a:b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err="1">
                <a:ln>
                  <a:noFill/>
                </a:ln>
                <a:solidFill>
                  <a:srgbClr val="458383"/>
                </a:solidFill>
                <a:effectLst/>
                <a:latin typeface="Courier New" panose="02070309020205020404" pitchFamily="49" charset="0"/>
                <a:cs typeface="Courier New" panose="02070309020205020404" pitchFamily="49" charset="0"/>
              </a:rPr>
              <a:t>Person</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.findOne</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name.last</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'Ghost' </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'name occupation'</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function </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(err, person) {</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(err) </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handleError</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(err);</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Space Ghost is a talk show host.</a:t>
            </a:r>
            <a:b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console</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0" i="0" u="none" strike="noStrike" cap="none" normalizeH="0" baseline="0" dirty="0">
                <a:ln>
                  <a:noFill/>
                </a:ln>
                <a:solidFill>
                  <a:srgbClr val="7A7A43"/>
                </a:solidFill>
                <a:effectLst/>
                <a:latin typeface="Courier New" panose="02070309020205020404" pitchFamily="49" charset="0"/>
                <a:cs typeface="Courier New" panose="02070309020205020404" pitchFamily="49" charset="0"/>
              </a:rPr>
              <a:t>log</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 %s is a %s.'</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person.</a:t>
            </a:r>
            <a:r>
              <a:rPr kumimoji="0" lang="en-US" altLang="en-US" sz="12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name</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.first</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person.</a:t>
            </a:r>
            <a:r>
              <a:rPr kumimoji="0" lang="en-US" altLang="en-US" sz="12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name</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.last</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person.</a:t>
            </a:r>
            <a:r>
              <a:rPr kumimoji="0" lang="en-US" altLang="en-US" sz="12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occupation</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78025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MONGOOSE FUNDAMENTALS</a:t>
            </a:r>
          </a:p>
        </p:txBody>
      </p:sp>
      <p:sp>
        <p:nvSpPr>
          <p:cNvPr id="7" name="Content Placeholder 1"/>
          <p:cNvSpPr>
            <a:spLocks noGrp="1"/>
          </p:cNvSpPr>
          <p:nvPr>
            <p:ph idx="1"/>
          </p:nvPr>
        </p:nvSpPr>
        <p:spPr>
          <a:xfrm>
            <a:off x="845123" y="699517"/>
            <a:ext cx="7232073" cy="343976"/>
          </a:xfrm>
        </p:spPr>
        <p:txBody>
          <a:bodyPr>
            <a:noAutofit/>
          </a:bodyPr>
          <a:lstStyle/>
          <a:p>
            <a:pPr marL="0" indent="0">
              <a:buNone/>
            </a:pPr>
            <a:r>
              <a:rPr lang="en-US" sz="1600" dirty="0">
                <a:solidFill>
                  <a:schemeClr val="tx1"/>
                </a:solidFill>
              </a:rPr>
              <a:t>Using Query without callback: </a:t>
            </a:r>
            <a:endParaRPr lang="en-US" sz="1600" b="1" dirty="0">
              <a:solidFill>
                <a:schemeClr val="tx1"/>
              </a:solidFill>
            </a:endParaRPr>
          </a:p>
        </p:txBody>
      </p:sp>
      <p:sp>
        <p:nvSpPr>
          <p:cNvPr id="4" name="Rectangle 1"/>
          <p:cNvSpPr>
            <a:spLocks noChangeArrowheads="1"/>
          </p:cNvSpPr>
          <p:nvPr/>
        </p:nvSpPr>
        <p:spPr bwMode="auto">
          <a:xfrm>
            <a:off x="1006487" y="1043493"/>
            <a:ext cx="6726521" cy="3785652"/>
          </a:xfrm>
          <a:prstGeom prst="rect">
            <a:avLst/>
          </a:prstGeo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altLang="en-US" sz="1600" b="1" dirty="0" err="1">
                <a:solidFill>
                  <a:srgbClr val="000080"/>
                </a:solidFill>
                <a:latin typeface="Courier New" panose="02070309020205020404" pitchFamily="49" charset="0"/>
                <a:cs typeface="Courier New" panose="02070309020205020404" pitchFamily="49" charset="0"/>
              </a:rPr>
              <a:t>var</a:t>
            </a:r>
            <a:r>
              <a:rPr lang="en-US" altLang="en-US" sz="1600" b="1" dirty="0">
                <a:solidFill>
                  <a:srgbClr val="000080"/>
                </a:solidFill>
                <a:latin typeface="Courier New" panose="02070309020205020404" pitchFamily="49" charset="0"/>
                <a:cs typeface="Courier New" panose="02070309020205020404" pitchFamily="49" charset="0"/>
              </a:rPr>
              <a:t> </a:t>
            </a:r>
            <a:r>
              <a:rPr lang="en-US" altLang="en-US" sz="1600" dirty="0">
                <a:solidFill>
                  <a:srgbClr val="458383"/>
                </a:solidFill>
                <a:latin typeface="Courier New" panose="02070309020205020404" pitchFamily="49" charset="0"/>
                <a:cs typeface="Courier New" panose="02070309020205020404" pitchFamily="49" charset="0"/>
              </a:rPr>
              <a:t>Person </a:t>
            </a: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dirty="0" err="1">
                <a:solidFill>
                  <a:srgbClr val="000000"/>
                </a:solidFill>
                <a:latin typeface="Courier New" panose="02070309020205020404" pitchFamily="49" charset="0"/>
                <a:cs typeface="Courier New" panose="02070309020205020404" pitchFamily="49" charset="0"/>
              </a:rPr>
              <a:t>mongoose.model</a:t>
            </a:r>
            <a:r>
              <a:rPr lang="en-US" altLang="en-US" sz="1600" dirty="0">
                <a:solidFill>
                  <a:srgbClr val="000000"/>
                </a:solidFill>
                <a:latin typeface="Courier New" panose="02070309020205020404" pitchFamily="49" charset="0"/>
                <a:cs typeface="Courier New" panose="02070309020205020404" pitchFamily="49" charset="0"/>
              </a:rPr>
              <a:t>(</a:t>
            </a:r>
            <a:r>
              <a:rPr lang="en-US" altLang="en-US" sz="1600" b="1" dirty="0">
                <a:solidFill>
                  <a:srgbClr val="008000"/>
                </a:solidFill>
                <a:latin typeface="Courier New" panose="02070309020205020404" pitchFamily="49" charset="0"/>
                <a:cs typeface="Courier New" panose="02070309020205020404" pitchFamily="49" charset="0"/>
              </a:rPr>
              <a:t>'Person'</a:t>
            </a:r>
            <a:r>
              <a:rPr lang="en-US" altLang="en-US" sz="1600" dirty="0">
                <a:solidFill>
                  <a:srgbClr val="000000"/>
                </a:solidFill>
                <a:latin typeface="Courier New" panose="02070309020205020404" pitchFamily="49" charset="0"/>
                <a:cs typeface="Courier New" panose="02070309020205020404" pitchFamily="49" charset="0"/>
              </a:rPr>
              <a:t>, </a:t>
            </a:r>
            <a:r>
              <a:rPr lang="en-US" altLang="en-US" sz="1600" dirty="0" err="1">
                <a:solidFill>
                  <a:srgbClr val="000000"/>
                </a:solidFill>
                <a:latin typeface="Courier New" panose="02070309020205020404" pitchFamily="49" charset="0"/>
                <a:cs typeface="Courier New" panose="02070309020205020404" pitchFamily="49" charset="0"/>
              </a:rPr>
              <a:t>yourSchema</a:t>
            </a:r>
            <a:r>
              <a:rPr lang="en-US" altLang="en-US" sz="1600" dirty="0">
                <a:solidFill>
                  <a:srgbClr val="000000"/>
                </a:solidFill>
                <a:latin typeface="Courier New" panose="02070309020205020404" pitchFamily="49" charset="0"/>
                <a:cs typeface="Courier New" panose="02070309020205020404" pitchFamily="49" charset="0"/>
              </a:rPr>
              <a:t>);</a:t>
            </a:r>
          </a:p>
          <a:p>
            <a:pPr defTabSz="914400" eaLnBrk="0" fontAlgn="base" hangingPunct="0">
              <a:spcBef>
                <a:spcPct val="0"/>
              </a:spcBef>
              <a:spcAft>
                <a:spcPct val="0"/>
              </a:spcAft>
            </a:pPr>
            <a:endPar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find each person with a last name matching 'Ghost'</a:t>
            </a:r>
            <a:b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var</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rgbClr val="458383"/>
                </a:solidFill>
                <a:effectLst/>
                <a:latin typeface="Courier New" panose="02070309020205020404" pitchFamily="49" charset="0"/>
                <a:cs typeface="Courier New" panose="02070309020205020404" pitchFamily="49" charset="0"/>
              </a:rPr>
              <a:t>query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Person.findOne</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name.last</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'Ghost'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selecting the `name` and `occupation` fields</a:t>
            </a:r>
            <a:b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err="1">
                <a:ln>
                  <a:noFill/>
                </a:ln>
                <a:solidFill>
                  <a:srgbClr val="458383"/>
                </a:solidFill>
                <a:effectLst/>
                <a:latin typeface="Courier New" panose="02070309020205020404" pitchFamily="49" charset="0"/>
                <a:cs typeface="Courier New" panose="02070309020205020404" pitchFamily="49" charset="0"/>
              </a:rPr>
              <a:t>query</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select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'name occupation'</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execute the query at a later time</a:t>
            </a:r>
            <a:b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err="1">
                <a:ln>
                  <a:noFill/>
                </a:ln>
                <a:solidFill>
                  <a:srgbClr val="458383"/>
                </a:solidFill>
                <a:effectLst/>
                <a:latin typeface="Courier New" panose="02070309020205020404" pitchFamily="49" charset="0"/>
                <a:cs typeface="Courier New" panose="02070309020205020404" pitchFamily="49" charset="0"/>
              </a:rPr>
              <a:t>query</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exec</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function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(err, person) {</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(err) </a:t>
            </a:r>
            <a:r>
              <a:rPr kumimoji="0" lang="en-US" altLang="en-US"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handleError</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(err);</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Space Ghost is a talk show host.</a:t>
            </a:r>
            <a:b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6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console</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dirty="0">
                <a:ln>
                  <a:noFill/>
                </a:ln>
                <a:solidFill>
                  <a:srgbClr val="7A7A43"/>
                </a:solidFill>
                <a:effectLst/>
                <a:latin typeface="Courier New" panose="02070309020205020404" pitchFamily="49" charset="0"/>
                <a:cs typeface="Courier New" panose="02070309020205020404" pitchFamily="49" charset="0"/>
              </a:rPr>
              <a:t>log</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 %s is a %s.'</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person.</a:t>
            </a:r>
            <a:r>
              <a:rPr kumimoji="0" lang="en-US" altLang="en-US"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name</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.first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person.</a:t>
            </a:r>
            <a:r>
              <a:rPr kumimoji="0" lang="en-US" altLang="en-US"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name</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.last</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person.</a:t>
            </a:r>
            <a:r>
              <a:rPr kumimoji="0" lang="en-US" altLang="en-US" sz="16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occupation</a:t>
            </a: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84894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MONGOOSE FUNDAMENTALS</a:t>
            </a:r>
          </a:p>
        </p:txBody>
      </p:sp>
      <p:sp>
        <p:nvSpPr>
          <p:cNvPr id="7" name="Content Placeholder 1"/>
          <p:cNvSpPr>
            <a:spLocks noGrp="1"/>
          </p:cNvSpPr>
          <p:nvPr>
            <p:ph idx="1"/>
          </p:nvPr>
        </p:nvSpPr>
        <p:spPr>
          <a:xfrm>
            <a:off x="845123" y="699517"/>
            <a:ext cx="7232073" cy="343976"/>
          </a:xfrm>
        </p:spPr>
        <p:txBody>
          <a:bodyPr>
            <a:noAutofit/>
          </a:bodyPr>
          <a:lstStyle/>
          <a:p>
            <a:pPr marL="0" indent="0">
              <a:buNone/>
            </a:pPr>
            <a:r>
              <a:rPr lang="en-US" sz="1600" dirty="0">
                <a:solidFill>
                  <a:schemeClr val="tx1"/>
                </a:solidFill>
              </a:rPr>
              <a:t>Using Query: build up a query using chaining syntax</a:t>
            </a:r>
            <a:endParaRPr lang="en-US" sz="1600" b="1" dirty="0">
              <a:solidFill>
                <a:schemeClr val="tx1"/>
              </a:solidFill>
            </a:endParaRPr>
          </a:p>
        </p:txBody>
      </p:sp>
      <p:sp>
        <p:nvSpPr>
          <p:cNvPr id="2" name="Rectangle 1"/>
          <p:cNvSpPr>
            <a:spLocks noChangeArrowheads="1"/>
          </p:cNvSpPr>
          <p:nvPr/>
        </p:nvSpPr>
        <p:spPr bwMode="auto">
          <a:xfrm>
            <a:off x="1473797" y="1245409"/>
            <a:ext cx="5492209" cy="3108543"/>
          </a:xfrm>
          <a:prstGeom prst="rect">
            <a:avLst/>
          </a:prstGeo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With a JSON doc</a:t>
            </a:r>
            <a:br>
              <a:rPr kumimoji="0" lang="en-US" altLang="en-US" sz="1600"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a:ln>
                  <a:noFill/>
                </a:ln>
                <a:solidFill>
                  <a:srgbClr val="458383"/>
                </a:solidFill>
                <a:effectLst/>
                <a:latin typeface="Courier New" panose="02070309020205020404" pitchFamily="49" charset="0"/>
                <a:cs typeface="Courier New" panose="02070309020205020404" pitchFamily="49" charset="0"/>
              </a:rPr>
              <a:t>Person</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.find({</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occupation</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/host/</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'name.last'</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'Ghost'</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age</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$gt</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17</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$lt</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66</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likes</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$in</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'vaporizing'</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'talking'</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}).limit(</a:t>
            </a:r>
            <a:r>
              <a:rPr kumimoji="0" lang="en-US" altLang="en-US" sz="16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10</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a:ln>
                  <a:noFill/>
                </a:ln>
                <a:solidFill>
                  <a:srgbClr val="7A7A43"/>
                </a:solidFill>
                <a:effectLst/>
                <a:latin typeface="Courier New" panose="02070309020205020404" pitchFamily="49" charset="0"/>
                <a:cs typeface="Courier New" panose="02070309020205020404" pitchFamily="49" charset="0"/>
              </a:rPr>
              <a:t>sort</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occupation</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1</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a:ln>
                  <a:noFill/>
                </a:ln>
                <a:solidFill>
                  <a:srgbClr val="7A7A43"/>
                </a:solidFill>
                <a:effectLst/>
                <a:latin typeface="Courier New" panose="02070309020205020404" pitchFamily="49" charset="0"/>
                <a:cs typeface="Courier New" panose="02070309020205020404" pitchFamily="49" charset="0"/>
              </a:rPr>
              <a:t>select</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name</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1</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occupation</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1</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a:ln>
                  <a:noFill/>
                </a:ln>
                <a:solidFill>
                  <a:srgbClr val="7A7A43"/>
                </a:solidFill>
                <a:effectLst/>
                <a:latin typeface="Courier New" panose="02070309020205020404" pitchFamily="49" charset="0"/>
                <a:cs typeface="Courier New" panose="02070309020205020404" pitchFamily="49" charset="0"/>
              </a:rPr>
              <a:t>exec</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(callback);</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endParaRPr kumimoji="0" lang="en-US" altLang="en-US"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3934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MONGOOSE FUNDAMENTALS</a:t>
            </a:r>
          </a:p>
        </p:txBody>
      </p:sp>
      <p:sp>
        <p:nvSpPr>
          <p:cNvPr id="7" name="Content Placeholder 1"/>
          <p:cNvSpPr>
            <a:spLocks noGrp="1"/>
          </p:cNvSpPr>
          <p:nvPr>
            <p:ph idx="1"/>
          </p:nvPr>
        </p:nvSpPr>
        <p:spPr>
          <a:xfrm>
            <a:off x="845123" y="699517"/>
            <a:ext cx="7232073" cy="343976"/>
          </a:xfrm>
        </p:spPr>
        <p:txBody>
          <a:bodyPr>
            <a:noAutofit/>
          </a:bodyPr>
          <a:lstStyle/>
          <a:p>
            <a:pPr marL="0" indent="0">
              <a:buNone/>
            </a:pPr>
            <a:r>
              <a:rPr lang="en-US" sz="1600" dirty="0">
                <a:solidFill>
                  <a:schemeClr val="tx1"/>
                </a:solidFill>
              </a:rPr>
              <a:t>Using Query: build up a query using chaining syntax</a:t>
            </a:r>
            <a:endParaRPr lang="en-US" sz="1600" b="1" dirty="0">
              <a:solidFill>
                <a:schemeClr val="tx1"/>
              </a:solidFill>
            </a:endParaRPr>
          </a:p>
        </p:txBody>
      </p:sp>
      <p:sp>
        <p:nvSpPr>
          <p:cNvPr id="3" name="Rectangle 1"/>
          <p:cNvSpPr>
            <a:spLocks noChangeArrowheads="1"/>
          </p:cNvSpPr>
          <p:nvPr/>
        </p:nvSpPr>
        <p:spPr bwMode="auto">
          <a:xfrm>
            <a:off x="1137476" y="1279640"/>
            <a:ext cx="6939720"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Using query builder</a:t>
            </a:r>
            <a:br>
              <a:rPr kumimoji="0" lang="en-US" altLang="en-US" sz="18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800" b="0" i="0" u="none" strike="noStrike" cap="none" normalizeH="0" baseline="0" dirty="0">
                <a:ln>
                  <a:noFill/>
                </a:ln>
                <a:solidFill>
                  <a:srgbClr val="458383"/>
                </a:solidFill>
                <a:effectLst/>
                <a:latin typeface="Courier New" panose="02070309020205020404" pitchFamily="49" charset="0"/>
                <a:cs typeface="Courier New" panose="02070309020205020404" pitchFamily="49" charset="0"/>
              </a:rPr>
              <a:t>Person</a:t>
            </a:r>
            <a:br>
              <a:rPr kumimoji="0" lang="en-US" altLang="en-US" sz="1800" b="0" i="0" u="none" strike="noStrike" cap="none" normalizeH="0" baseline="0" dirty="0">
                <a:ln>
                  <a:noFill/>
                </a:ln>
                <a:solidFill>
                  <a:srgbClr val="458383"/>
                </a:solidFill>
                <a:effectLst/>
                <a:latin typeface="Courier New" panose="02070309020205020404" pitchFamily="49" charset="0"/>
                <a:cs typeface="Courier New" panose="02070309020205020404" pitchFamily="49" charset="0"/>
              </a:rPr>
            </a:br>
            <a:r>
              <a:rPr kumimoji="0" lang="en-US" altLang="en-US" sz="1800" b="0" i="0" u="none" strike="noStrike" cap="none" normalizeH="0" baseline="0" dirty="0">
                <a:ln>
                  <a:noFill/>
                </a:ln>
                <a:solidFill>
                  <a:srgbClr val="458383"/>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.find({</a:t>
            </a:r>
            <a:r>
              <a:rPr kumimoji="0" lang="en-US" altLang="en-US" sz="18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occupation</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/host/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.where(</a:t>
            </a:r>
            <a:r>
              <a:rPr kumimoji="0" lang="en-US" altLang="en-US" sz="1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name.last</a:t>
            </a:r>
            <a:r>
              <a:rPr kumimoji="0" lang="en-US" altLang="en-US" sz="1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).equals(</a:t>
            </a:r>
            <a:r>
              <a:rPr kumimoji="0" lang="en-US" altLang="en-US" sz="1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'Ghost'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.where(</a:t>
            </a:r>
            <a:r>
              <a:rPr kumimoji="0" lang="en-US" altLang="en-US" sz="1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'age'</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17</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66</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.where(</a:t>
            </a:r>
            <a:r>
              <a:rPr kumimoji="0" lang="en-US" altLang="en-US" sz="1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'likes'</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a:t>
            </a:r>
            <a:r>
              <a:rPr kumimoji="0" lang="en-US" altLang="en-US" sz="1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'vaporizing'</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'talking'</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.limit(</a:t>
            </a:r>
            <a:r>
              <a:rPr kumimoji="0" lang="en-US" altLang="en-US" sz="18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rgbClr val="7A7A43"/>
                </a:solidFill>
                <a:effectLst/>
                <a:latin typeface="Courier New" panose="02070309020205020404" pitchFamily="49" charset="0"/>
                <a:cs typeface="Courier New" panose="02070309020205020404" pitchFamily="49" charset="0"/>
              </a:rPr>
              <a:t>sort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'-occupation'</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rgbClr val="7A7A43"/>
                </a:solidFill>
                <a:effectLst/>
                <a:latin typeface="Courier New" panose="02070309020205020404" pitchFamily="49" charset="0"/>
                <a:cs typeface="Courier New" panose="02070309020205020404" pitchFamily="49" charset="0"/>
              </a:rPr>
              <a:t>select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'name occupation'</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rgbClr val="7A7A43"/>
                </a:solidFill>
                <a:effectLst/>
                <a:latin typeface="Courier New" panose="02070309020205020404" pitchFamily="49" charset="0"/>
                <a:cs typeface="Courier New" panose="02070309020205020404" pitchFamily="49" charset="0"/>
              </a:rPr>
              <a:t>exec</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(callback);</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86954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MONGOOSE FUNDAMENTALS</a:t>
            </a:r>
          </a:p>
        </p:txBody>
      </p:sp>
      <p:sp>
        <p:nvSpPr>
          <p:cNvPr id="7" name="Content Placeholder 1"/>
          <p:cNvSpPr>
            <a:spLocks noGrp="1"/>
          </p:cNvSpPr>
          <p:nvPr>
            <p:ph idx="1"/>
          </p:nvPr>
        </p:nvSpPr>
        <p:spPr>
          <a:xfrm>
            <a:off x="845123" y="699517"/>
            <a:ext cx="7232073" cy="343976"/>
          </a:xfrm>
        </p:spPr>
        <p:txBody>
          <a:bodyPr>
            <a:noAutofit/>
          </a:bodyPr>
          <a:lstStyle/>
          <a:p>
            <a:pPr marL="0" indent="0">
              <a:buNone/>
            </a:pPr>
            <a:r>
              <a:rPr lang="en-US" sz="1600" dirty="0">
                <a:solidFill>
                  <a:schemeClr val="tx1"/>
                </a:solidFill>
              </a:rPr>
              <a:t>Built-in Validators</a:t>
            </a:r>
          </a:p>
        </p:txBody>
      </p:sp>
      <p:sp>
        <p:nvSpPr>
          <p:cNvPr id="2" name="Rectangle 1"/>
          <p:cNvSpPr>
            <a:spLocks noChangeArrowheads="1"/>
          </p:cNvSpPr>
          <p:nvPr/>
        </p:nvSpPr>
        <p:spPr bwMode="auto">
          <a:xfrm>
            <a:off x="1688951" y="1043493"/>
            <a:ext cx="6091732" cy="3539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var </a:t>
            </a:r>
            <a:r>
              <a:rPr kumimoji="0" lang="en-US" altLang="en-US" b="0" i="0" u="none" strike="noStrike" cap="none" normalizeH="0" baseline="0">
                <a:ln>
                  <a:noFill/>
                </a:ln>
                <a:solidFill>
                  <a:srgbClr val="458383"/>
                </a:solidFill>
                <a:effectLst/>
                <a:latin typeface="Courier New" panose="02070309020205020404" pitchFamily="49" charset="0"/>
                <a:cs typeface="Courier New" panose="02070309020205020404" pitchFamily="49" charset="0"/>
              </a:rPr>
              <a:t>breakfastSchema </a:t>
            </a: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new </a:t>
            </a: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Schema({</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eggs</a:t>
            </a: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type</a:t>
            </a: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Number,</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min</a:t>
            </a: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6</a:t>
            </a: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'Too few eggs'</a:t>
            </a: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max</a:t>
            </a: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12</a:t>
            </a:r>
            <a:br>
              <a:rPr kumimoji="0" lang="en-US" altLang="en-US"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br>
            <a:r>
              <a:rPr kumimoji="0" lang="en-US" altLang="en-US"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bacon</a:t>
            </a: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type</a:t>
            </a: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Number,</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required</a:t>
            </a: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true</a:t>
            </a: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'Why no bacon?'</a:t>
            </a: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drink</a:t>
            </a: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type</a:t>
            </a: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String,</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enum</a:t>
            </a: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'Coffee'</a:t>
            </a: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'Tea'</a:t>
            </a: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var </a:t>
            </a:r>
            <a:r>
              <a:rPr kumimoji="0" lang="en-US" altLang="en-US" b="0" i="0" u="none" strike="noStrike" cap="none" normalizeH="0" baseline="0">
                <a:ln>
                  <a:noFill/>
                </a:ln>
                <a:solidFill>
                  <a:srgbClr val="458383"/>
                </a:solidFill>
                <a:effectLst/>
                <a:latin typeface="Courier New" panose="02070309020205020404" pitchFamily="49" charset="0"/>
                <a:cs typeface="Courier New" panose="02070309020205020404" pitchFamily="49" charset="0"/>
              </a:rPr>
              <a:t>Breakfast </a:t>
            </a: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db.model(</a:t>
            </a:r>
            <a:r>
              <a:rPr kumimoji="0" lang="en-US" altLang="en-US"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'Breakfast'</a:t>
            </a: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b="0" i="0" u="none" strike="noStrike" cap="none" normalizeH="0" baseline="0">
                <a:ln>
                  <a:noFill/>
                </a:ln>
                <a:solidFill>
                  <a:srgbClr val="458383"/>
                </a:solidFill>
                <a:effectLst/>
                <a:latin typeface="Courier New" panose="02070309020205020404" pitchFamily="49" charset="0"/>
                <a:cs typeface="Courier New" panose="02070309020205020404" pitchFamily="49" charset="0"/>
              </a:rPr>
              <a:t>breakfastSchema</a:t>
            </a:r>
            <a:r>
              <a:rPr kumimoji="0" lang="en-US" altLang="en-US"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8325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MONGOOSE FUNDAMENTALS</a:t>
            </a:r>
          </a:p>
        </p:txBody>
      </p:sp>
      <p:sp>
        <p:nvSpPr>
          <p:cNvPr id="7" name="Content Placeholder 1"/>
          <p:cNvSpPr>
            <a:spLocks noGrp="1"/>
          </p:cNvSpPr>
          <p:nvPr>
            <p:ph idx="1"/>
          </p:nvPr>
        </p:nvSpPr>
        <p:spPr>
          <a:xfrm>
            <a:off x="845123" y="699517"/>
            <a:ext cx="7232073" cy="343976"/>
          </a:xfrm>
        </p:spPr>
        <p:txBody>
          <a:bodyPr>
            <a:noAutofit/>
          </a:bodyPr>
          <a:lstStyle/>
          <a:p>
            <a:pPr marL="0" indent="0">
              <a:buNone/>
            </a:pPr>
            <a:r>
              <a:rPr lang="en-US" sz="1600" dirty="0">
                <a:solidFill>
                  <a:schemeClr val="tx1"/>
                </a:solidFill>
              </a:rPr>
              <a:t>Custom Validators</a:t>
            </a:r>
          </a:p>
        </p:txBody>
      </p:sp>
      <p:sp>
        <p:nvSpPr>
          <p:cNvPr id="3" name="Rectangle 1"/>
          <p:cNvSpPr>
            <a:spLocks noChangeArrowheads="1"/>
          </p:cNvSpPr>
          <p:nvPr/>
        </p:nvSpPr>
        <p:spPr bwMode="auto">
          <a:xfrm>
            <a:off x="1143489" y="1043493"/>
            <a:ext cx="7467109" cy="3046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var </a:t>
            </a:r>
            <a:r>
              <a:rPr kumimoji="0" lang="en-US" altLang="en-US" sz="1600" b="0" i="0" u="none" strike="noStrike" cap="none" normalizeH="0" baseline="0">
                <a:ln>
                  <a:noFill/>
                </a:ln>
                <a:solidFill>
                  <a:srgbClr val="458383"/>
                </a:solidFill>
                <a:effectLst/>
                <a:latin typeface="Courier New" panose="02070309020205020404" pitchFamily="49" charset="0"/>
                <a:cs typeface="Courier New" panose="02070309020205020404" pitchFamily="49" charset="0"/>
              </a:rPr>
              <a:t>userSchema </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new </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Schema({</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phone</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type</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String,</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validate</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a:ln>
                  <a:noFill/>
                </a:ln>
                <a:solidFill>
                  <a:srgbClr val="7A7A43"/>
                </a:solidFill>
                <a:effectLst/>
                <a:latin typeface="Courier New" panose="02070309020205020404" pitchFamily="49" charset="0"/>
                <a:cs typeface="Courier New" panose="02070309020205020404" pitchFamily="49" charset="0"/>
              </a:rPr>
              <a:t>validator</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function</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(v) {</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600" b="0" i="0" u="none" strike="noStrike" cap="none" normalizeH="0" baseline="0">
                <a:ln>
                  <a:noFill/>
                </a:ln>
                <a:solidFill>
                  <a:srgbClr val="0000FF"/>
                </a:solidFill>
                <a:effectLst/>
                <a:latin typeface="Courier New" panose="02070309020205020404" pitchFamily="49" charset="0"/>
                <a:cs typeface="Courier New" panose="02070309020205020404" pitchFamily="49" charset="0"/>
              </a:rPr>
              <a:t>/\d{3}-\d{3}-\d{4}/</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r>
              <a:rPr kumimoji="0" lang="en-US" altLang="en-US" sz="1600" b="0" i="0" u="none" strike="noStrike" cap="none" normalizeH="0" baseline="0">
                <a:ln>
                  <a:noFill/>
                </a:ln>
                <a:solidFill>
                  <a:srgbClr val="7A7A43"/>
                </a:solidFill>
                <a:effectLst/>
                <a:latin typeface="Courier New" panose="02070309020205020404" pitchFamily="49" charset="0"/>
                <a:cs typeface="Courier New" panose="02070309020205020404" pitchFamily="49" charset="0"/>
              </a:rPr>
              <a:t>test</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(v);</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message</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'{VALUE} is not a valid phone number!'</a:t>
            </a:r>
            <a:br>
              <a:rPr kumimoji="0" lang="en-US" altLang="en-US" sz="16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br>
            <a:r>
              <a:rPr kumimoji="0" lang="en-US" altLang="en-US" sz="16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a:ln>
                  <a:noFill/>
                </a:ln>
                <a:solidFill>
                  <a:srgbClr val="660E7A"/>
                </a:solidFill>
                <a:effectLst/>
                <a:latin typeface="Courier New" panose="02070309020205020404" pitchFamily="49" charset="0"/>
                <a:cs typeface="Courier New" panose="02070309020205020404" pitchFamily="49" charset="0"/>
              </a:rPr>
              <a:t>required</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true</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16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'User phone number required'</a:t>
            </a: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b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16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endParaRPr kumimoji="0" lang="en-US" altLang="en-US"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1789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MONGOOSE FUNDAMENTALS</a:t>
            </a:r>
          </a:p>
        </p:txBody>
      </p:sp>
      <p:sp>
        <p:nvSpPr>
          <p:cNvPr id="7" name="Content Placeholder 1"/>
          <p:cNvSpPr>
            <a:spLocks noGrp="1"/>
          </p:cNvSpPr>
          <p:nvPr>
            <p:ph idx="1"/>
          </p:nvPr>
        </p:nvSpPr>
        <p:spPr>
          <a:xfrm>
            <a:off x="845123" y="699517"/>
            <a:ext cx="7232073" cy="343976"/>
          </a:xfrm>
        </p:spPr>
        <p:txBody>
          <a:bodyPr>
            <a:noAutofit/>
          </a:bodyPr>
          <a:lstStyle/>
          <a:p>
            <a:pPr marL="0" indent="0">
              <a:buNone/>
            </a:pPr>
            <a:r>
              <a:rPr lang="en-US" sz="1600" dirty="0">
                <a:solidFill>
                  <a:schemeClr val="tx1"/>
                </a:solidFill>
              </a:rPr>
              <a:t>Middleware</a:t>
            </a:r>
          </a:p>
        </p:txBody>
      </p:sp>
      <p:sp>
        <p:nvSpPr>
          <p:cNvPr id="2" name="Rectangle 1"/>
          <p:cNvSpPr>
            <a:spLocks noChangeArrowheads="1"/>
          </p:cNvSpPr>
          <p:nvPr/>
        </p:nvSpPr>
        <p:spPr bwMode="auto">
          <a:xfrm>
            <a:off x="1786622" y="1390694"/>
            <a:ext cx="5570756" cy="16312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var </a:t>
            </a:r>
            <a:r>
              <a:rPr kumimoji="0" lang="en-US" altLang="en-US" sz="2000" b="0" i="0" u="none" strike="noStrike" cap="none" normalizeH="0" baseline="0">
                <a:ln>
                  <a:noFill/>
                </a:ln>
                <a:solidFill>
                  <a:srgbClr val="458383"/>
                </a:solidFill>
                <a:effectLst/>
                <a:latin typeface="Courier New" panose="02070309020205020404" pitchFamily="49" charset="0"/>
                <a:cs typeface="Courier New" panose="02070309020205020404" pitchFamily="49" charset="0"/>
              </a:rPr>
              <a:t>schema </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new </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Schema(..);</a:t>
            </a:r>
            <a:b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a:ln>
                  <a:noFill/>
                </a:ln>
                <a:solidFill>
                  <a:srgbClr val="458383"/>
                </a:solidFill>
                <a:effectLst/>
                <a:latin typeface="Courier New" panose="02070309020205020404" pitchFamily="49" charset="0"/>
                <a:cs typeface="Courier New" panose="02070309020205020404" pitchFamily="49" charset="0"/>
              </a:rPr>
              <a:t>schema</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.pre(</a:t>
            </a:r>
            <a:r>
              <a:rPr kumimoji="0" lang="en-US" altLang="en-US" sz="2000" b="1" i="0" u="none" strike="noStrike" cap="none" normalizeH="0" baseline="0">
                <a:ln>
                  <a:noFill/>
                </a:ln>
                <a:solidFill>
                  <a:srgbClr val="008000"/>
                </a:solidFill>
                <a:effectLst/>
                <a:latin typeface="Courier New" panose="02070309020205020404" pitchFamily="49" charset="0"/>
                <a:cs typeface="Courier New" panose="02070309020205020404" pitchFamily="49" charset="0"/>
              </a:rPr>
              <a:t>'save'</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a:ln>
                  <a:noFill/>
                </a:ln>
                <a:solidFill>
                  <a:srgbClr val="000080"/>
                </a:solidFill>
                <a:effectLst/>
                <a:latin typeface="Courier New" panose="02070309020205020404" pitchFamily="49" charset="0"/>
                <a:cs typeface="Courier New" panose="02070309020205020404" pitchFamily="49" charset="0"/>
              </a:rPr>
              <a:t>function</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(next) {</a:t>
            </a:r>
            <a:b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do stuff</a:t>
            </a:r>
            <a:br>
              <a:rPr kumimoji="0" lang="en-US" altLang="en-US" sz="2000"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br>
            <a:r>
              <a:rPr kumimoji="0" lang="en-US" altLang="en-US" sz="2000" b="0" i="1" u="none" strike="noStrike" cap="none" normalizeH="0" baseline="0">
                <a:ln>
                  <a:noFill/>
                </a:ln>
                <a:solidFill>
                  <a:srgbClr val="808080"/>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next();</a:t>
            </a:r>
            <a:b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r>
              <a:rPr kumimoji="0" lang="en-US" altLang="en-US" sz="2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endParaRPr kumimoji="0" lang="en-US" altLang="en-US" sz="4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40257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SQL COMMANDS</a:t>
            </a:r>
          </a:p>
        </p:txBody>
      </p:sp>
      <p:pic>
        <p:nvPicPr>
          <p:cNvPr id="5" name="Picture 4">
            <a:extLst>
              <a:ext uri="{FF2B5EF4-FFF2-40B4-BE49-F238E27FC236}">
                <a16:creationId xmlns:a16="http://schemas.microsoft.com/office/drawing/2014/main" id="{8C9EAE17-9F75-4548-B58F-C991EB41154B}"/>
              </a:ext>
            </a:extLst>
          </p:cNvPr>
          <p:cNvPicPr>
            <a:picLocks noChangeAspect="1"/>
          </p:cNvPicPr>
          <p:nvPr/>
        </p:nvPicPr>
        <p:blipFill>
          <a:blip r:embed="rId3"/>
          <a:stretch>
            <a:fillRect/>
          </a:stretch>
        </p:blipFill>
        <p:spPr>
          <a:xfrm>
            <a:off x="1185861" y="1145121"/>
            <a:ext cx="6086475" cy="3588804"/>
          </a:xfrm>
          <a:prstGeom prst="rect">
            <a:avLst/>
          </a:prstGeom>
        </p:spPr>
      </p:pic>
    </p:spTree>
    <p:extLst>
      <p:ext uri="{BB962C8B-B14F-4D97-AF65-F5344CB8AC3E}">
        <p14:creationId xmlns:p14="http://schemas.microsoft.com/office/powerpoint/2010/main" val="2319199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8"/>
          </p:nvPr>
        </p:nvPicPr>
        <p:blipFill>
          <a:blip r:embed="rId3"/>
          <a:srcRect t="7960" b="7960"/>
          <a:stretch>
            <a:fillRect/>
          </a:stretch>
        </p:blipFill>
        <p:spPr>
          <a:prstGeom prst="rect">
            <a:avLst/>
          </a:prstGeom>
        </p:spPr>
      </p:pic>
      <p:sp>
        <p:nvSpPr>
          <p:cNvPr id="3" name="Text Placeholder 2"/>
          <p:cNvSpPr>
            <a:spLocks noGrp="1"/>
          </p:cNvSpPr>
          <p:nvPr>
            <p:ph type="body" sz="quarter" idx="15"/>
          </p:nvPr>
        </p:nvSpPr>
        <p:spPr>
          <a:xfrm>
            <a:off x="481012" y="277420"/>
            <a:ext cx="8181975" cy="463204"/>
          </a:xfrm>
        </p:spPr>
        <p:txBody>
          <a:bodyPr/>
          <a:lstStyle/>
          <a:p>
            <a:r>
              <a:rPr lang="en-US" sz="3200" dirty="0"/>
              <a:t>CONCLUSION</a:t>
            </a:r>
          </a:p>
        </p:txBody>
      </p:sp>
    </p:spTree>
    <p:extLst>
      <p:ext uri="{BB962C8B-B14F-4D97-AF65-F5344CB8AC3E}">
        <p14:creationId xmlns:p14="http://schemas.microsoft.com/office/powerpoint/2010/main" val="29167521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solidFill>
            <a:schemeClr val="accent4"/>
          </a:solidFill>
        </p:spPr>
        <p:txBody>
          <a:bodyPr/>
          <a:lstStyle/>
          <a:p>
            <a:r>
              <a:rPr lang="en-US" dirty="0"/>
              <a:t>FAQ</a:t>
            </a:r>
          </a:p>
        </p:txBody>
      </p:sp>
      <p:pic>
        <p:nvPicPr>
          <p:cNvPr id="5" name="Picture 2" descr="https://img-new.cgtrader.com/items/66113/i_should_buy_a_boat_cat_lithophane_3d_model_stl_ee5d7b6b-b9d9-4f26-b82c-1a9e803a1c5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433" y="1008445"/>
            <a:ext cx="5398715" cy="396265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a:spLocks noGrp="1"/>
          </p:cNvSpPr>
          <p:nvPr>
            <p:ph idx="1"/>
          </p:nvPr>
        </p:nvSpPr>
        <p:spPr>
          <a:xfrm>
            <a:off x="-320777" y="2255173"/>
            <a:ext cx="3759719" cy="734600"/>
          </a:xfrm>
        </p:spPr>
        <p:txBody>
          <a:bodyPr>
            <a:noAutofit/>
          </a:bodyPr>
          <a:lstStyle/>
          <a:p>
            <a:pPr marL="0" indent="0" algn="ctr">
              <a:buNone/>
            </a:pPr>
            <a:r>
              <a:rPr lang="en-US" sz="4500" b="1" dirty="0"/>
              <a:t>F. A. Q. - ?</a:t>
            </a:r>
          </a:p>
        </p:txBody>
      </p:sp>
    </p:spTree>
    <p:extLst>
      <p:ext uri="{BB962C8B-B14F-4D97-AF65-F5344CB8AC3E}">
        <p14:creationId xmlns:p14="http://schemas.microsoft.com/office/powerpoint/2010/main" val="30231591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a:spLocks noGrp="1"/>
          </p:cNvSpPr>
          <p:nvPr>
            <p:ph type="body" sz="quarter" idx="15"/>
          </p:nvPr>
        </p:nvSpPr>
        <p:spPr>
          <a:xfrm>
            <a:off x="631826" y="1556684"/>
            <a:ext cx="8153890" cy="1054135"/>
          </a:xfrm>
        </p:spPr>
        <p:txBody>
          <a:bodyPr/>
          <a:lstStyle/>
          <a:p>
            <a:pPr algn="r"/>
            <a:endParaRPr lang="en-US" sz="4000" cap="all"/>
          </a:p>
          <a:p>
            <a:pPr algn="r"/>
            <a:r>
              <a:rPr lang="en-US" sz="4000" cap="all"/>
              <a:t>THANKS!</a:t>
            </a:r>
          </a:p>
        </p:txBody>
      </p:sp>
      <p:sp>
        <p:nvSpPr>
          <p:cNvPr id="4" name="Text Placeholder 3"/>
          <p:cNvSpPr>
            <a:spLocks noGrp="1"/>
          </p:cNvSpPr>
          <p:nvPr>
            <p:ph type="body" sz="quarter" idx="16"/>
          </p:nvPr>
        </p:nvSpPr>
        <p:spPr>
          <a:xfrm>
            <a:off x="660401" y="3340102"/>
            <a:ext cx="8125315" cy="284693"/>
          </a:xfrm>
        </p:spPr>
        <p:txBody>
          <a:bodyPr/>
          <a:lstStyle/>
          <a:p>
            <a:pPr algn="r"/>
            <a:r>
              <a:rPr lang="en-US" dirty="0"/>
              <a:t>Andrii Kochkin</a:t>
            </a:r>
          </a:p>
        </p:txBody>
      </p:sp>
      <p:sp>
        <p:nvSpPr>
          <p:cNvPr id="5" name="Text Placeholder 4"/>
          <p:cNvSpPr>
            <a:spLocks noGrp="1"/>
          </p:cNvSpPr>
          <p:nvPr>
            <p:ph type="body" sz="quarter" idx="17"/>
          </p:nvPr>
        </p:nvSpPr>
        <p:spPr>
          <a:xfrm>
            <a:off x="660400" y="4094615"/>
            <a:ext cx="8125316" cy="279797"/>
          </a:xfrm>
        </p:spPr>
        <p:txBody>
          <a:bodyPr>
            <a:normAutofit lnSpcReduction="10000"/>
          </a:bodyPr>
          <a:lstStyle/>
          <a:p>
            <a:pPr algn="r"/>
            <a:r>
              <a:rPr lang="en-US" dirty="0">
                <a:cs typeface="Trebuchet MS"/>
              </a:rPr>
              <a:t>FEBRUARY 25, 2019</a:t>
            </a:r>
          </a:p>
        </p:txBody>
      </p:sp>
      <p:pic>
        <p:nvPicPr>
          <p:cNvPr id="18" name="Picture Placeholder 17" descr="logo_cover_5.png"/>
          <p:cNvPicPr>
            <a:picLocks noGrp="1" noChangeAspect="1"/>
          </p:cNvPicPr>
          <p:nvPr>
            <p:ph type="pic" sz="quarter" idx="19"/>
          </p:nvPr>
        </p:nvPicPr>
        <p:blipFill>
          <a:blip r:embed="rId3" cstate="screen">
            <a:extLst>
              <a:ext uri="{28A0092B-C50C-407E-A947-70E740481C1C}">
                <a14:useLocalDpi xmlns:a14="http://schemas.microsoft.com/office/drawing/2010/main"/>
              </a:ext>
            </a:extLst>
          </a:blip>
          <a:srcRect t="3538" b="3538"/>
          <a:stretch>
            <a:fillRect/>
          </a:stretch>
        </p:blipFill>
        <p:spPr>
          <a:xfrm>
            <a:off x="7542214" y="504827"/>
            <a:ext cx="1243502" cy="458237"/>
          </a:xfrm>
        </p:spPr>
      </p:pic>
      <p:pic>
        <p:nvPicPr>
          <p:cNvPr id="8194" name="Picture 2" descr="https://www.devsaran.com/sites/default/files/styles/large/public/blogimages/best_node.js_frameworks_for_2015_630.png?itok=qZg0bBP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182" y="961578"/>
            <a:ext cx="5644784" cy="3005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555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a:p>
        </p:txBody>
      </p:sp>
      <p:sp>
        <p:nvSpPr>
          <p:cNvPr id="7" name="Content Placeholder 2"/>
          <p:cNvSpPr txBox="1">
            <a:spLocks/>
          </p:cNvSpPr>
          <p:nvPr/>
        </p:nvSpPr>
        <p:spPr>
          <a:xfrm>
            <a:off x="1249989" y="1325383"/>
            <a:ext cx="7135090" cy="3054466"/>
          </a:xfrm>
          <a:prstGeom prst="rect">
            <a:avLst/>
          </a:prstGeom>
        </p:spPr>
        <p:txBody>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lvl="2" indent="0">
              <a:lnSpc>
                <a:spcPct val="90000"/>
              </a:lnSpc>
              <a:spcBef>
                <a:spcPts val="0"/>
              </a:spcBef>
              <a:spcAft>
                <a:spcPts val="975"/>
              </a:spcAft>
              <a:buClr>
                <a:srgbClr val="2FC2D9"/>
              </a:buClr>
              <a:buNone/>
              <a:defRPr/>
            </a:pPr>
            <a:r>
              <a:rPr lang="en-US" sz="3200" i="1" dirty="0">
                <a:solidFill>
                  <a:schemeClr val="bg1"/>
                </a:solidFill>
                <a:latin typeface="+mj-lt"/>
                <a:ea typeface="Source Sans Pro Black" charset="0"/>
                <a:cs typeface="Source Sans Pro Black" charset="0"/>
              </a:rPr>
              <a:t>1970:</a:t>
            </a:r>
            <a:r>
              <a:rPr lang="en-US" sz="3200" dirty="0">
                <a:solidFill>
                  <a:schemeClr val="bg1"/>
                </a:solidFill>
                <a:latin typeface="+mj-lt"/>
                <a:ea typeface="Source Sans Pro Black" charset="0"/>
                <a:cs typeface="Source Sans Pro Black" charset="0"/>
              </a:rPr>
              <a:t> </a:t>
            </a:r>
            <a:r>
              <a:rPr lang="en-US" sz="3200" b="1" dirty="0">
                <a:solidFill>
                  <a:schemeClr val="bg1"/>
                </a:solidFill>
                <a:latin typeface="+mj-lt"/>
                <a:ea typeface="Source Sans Pro Black" charset="0"/>
                <a:cs typeface="Source Sans Pro Black" charset="0"/>
              </a:rPr>
              <a:t>NoSQL = We have no SQL</a:t>
            </a:r>
          </a:p>
          <a:p>
            <a:pPr marL="0" lvl="2" indent="0">
              <a:lnSpc>
                <a:spcPct val="90000"/>
              </a:lnSpc>
              <a:spcBef>
                <a:spcPts val="0"/>
              </a:spcBef>
              <a:spcAft>
                <a:spcPts val="975"/>
              </a:spcAft>
              <a:buClr>
                <a:srgbClr val="2FC2D9"/>
              </a:buClr>
              <a:buNone/>
              <a:defRPr/>
            </a:pPr>
            <a:r>
              <a:rPr lang="en-US" sz="3200" i="1" dirty="0">
                <a:solidFill>
                  <a:schemeClr val="bg1"/>
                </a:solidFill>
                <a:ea typeface="Source Sans Pro Black" charset="0"/>
                <a:cs typeface="Source Sans Pro Black" charset="0"/>
              </a:rPr>
              <a:t>1980:</a:t>
            </a:r>
            <a:r>
              <a:rPr lang="en-US" sz="3200" dirty="0">
                <a:solidFill>
                  <a:schemeClr val="bg1"/>
                </a:solidFill>
                <a:ea typeface="Source Sans Pro Black" charset="0"/>
                <a:cs typeface="Source Sans Pro Black" charset="0"/>
              </a:rPr>
              <a:t> </a:t>
            </a:r>
            <a:r>
              <a:rPr lang="en-US" sz="3200" b="1" dirty="0">
                <a:solidFill>
                  <a:schemeClr val="bg1"/>
                </a:solidFill>
                <a:ea typeface="Source Sans Pro Black" charset="0"/>
                <a:cs typeface="Source Sans Pro Black" charset="0"/>
              </a:rPr>
              <a:t>NoSQL = Know SQL</a:t>
            </a:r>
          </a:p>
          <a:p>
            <a:pPr marL="0" lvl="2" indent="0">
              <a:lnSpc>
                <a:spcPct val="90000"/>
              </a:lnSpc>
              <a:spcBef>
                <a:spcPts val="0"/>
              </a:spcBef>
              <a:spcAft>
                <a:spcPts val="975"/>
              </a:spcAft>
              <a:buClr>
                <a:srgbClr val="2FC2D9"/>
              </a:buClr>
              <a:buNone/>
              <a:defRPr/>
            </a:pPr>
            <a:r>
              <a:rPr lang="en-US" sz="3200" i="1" dirty="0">
                <a:solidFill>
                  <a:schemeClr val="bg1"/>
                </a:solidFill>
                <a:ea typeface="Source Sans Pro Black" charset="0"/>
                <a:cs typeface="Source Sans Pro Black" charset="0"/>
              </a:rPr>
              <a:t>2000:</a:t>
            </a:r>
            <a:r>
              <a:rPr lang="en-US" sz="3200" dirty="0">
                <a:solidFill>
                  <a:schemeClr val="bg1"/>
                </a:solidFill>
                <a:ea typeface="Source Sans Pro Black" charset="0"/>
                <a:cs typeface="Source Sans Pro Black" charset="0"/>
              </a:rPr>
              <a:t> </a:t>
            </a:r>
            <a:r>
              <a:rPr lang="en-US" sz="3200" b="1" dirty="0">
                <a:solidFill>
                  <a:schemeClr val="bg1"/>
                </a:solidFill>
                <a:ea typeface="Source Sans Pro Black" charset="0"/>
                <a:cs typeface="Source Sans Pro Black" charset="0"/>
              </a:rPr>
              <a:t>NoSQL = No SQL!</a:t>
            </a:r>
          </a:p>
          <a:p>
            <a:pPr marL="0" lvl="2" indent="0">
              <a:lnSpc>
                <a:spcPct val="90000"/>
              </a:lnSpc>
              <a:spcBef>
                <a:spcPts val="0"/>
              </a:spcBef>
              <a:spcAft>
                <a:spcPts val="975"/>
              </a:spcAft>
              <a:buClr>
                <a:srgbClr val="2FC2D9"/>
              </a:buClr>
              <a:buNone/>
              <a:defRPr/>
            </a:pPr>
            <a:r>
              <a:rPr lang="en-US" sz="3200" i="1" dirty="0">
                <a:solidFill>
                  <a:schemeClr val="bg1"/>
                </a:solidFill>
                <a:ea typeface="Source Sans Pro Black" charset="0"/>
                <a:cs typeface="Source Sans Pro Black" charset="0"/>
              </a:rPr>
              <a:t>2005:</a:t>
            </a:r>
            <a:r>
              <a:rPr lang="en-US" sz="3200" dirty="0">
                <a:solidFill>
                  <a:schemeClr val="bg1"/>
                </a:solidFill>
                <a:ea typeface="Source Sans Pro Black" charset="0"/>
                <a:cs typeface="Source Sans Pro Black" charset="0"/>
              </a:rPr>
              <a:t> </a:t>
            </a:r>
            <a:r>
              <a:rPr lang="en-US" sz="3200" b="1" dirty="0">
                <a:solidFill>
                  <a:schemeClr val="bg1"/>
                </a:solidFill>
                <a:ea typeface="Source Sans Pro Black" charset="0"/>
                <a:cs typeface="Source Sans Pro Black" charset="0"/>
              </a:rPr>
              <a:t>NoSQL = Not only SQL</a:t>
            </a:r>
          </a:p>
          <a:p>
            <a:pPr marL="0" lvl="2" indent="0">
              <a:lnSpc>
                <a:spcPct val="90000"/>
              </a:lnSpc>
              <a:spcBef>
                <a:spcPts val="0"/>
              </a:spcBef>
              <a:spcAft>
                <a:spcPts val="975"/>
              </a:spcAft>
              <a:buClr>
                <a:srgbClr val="2FC2D9"/>
              </a:buClr>
              <a:buNone/>
              <a:defRPr/>
            </a:pPr>
            <a:r>
              <a:rPr lang="en-US" sz="3200" i="1" dirty="0">
                <a:solidFill>
                  <a:schemeClr val="bg1"/>
                </a:solidFill>
                <a:ea typeface="Source Sans Pro Black" charset="0"/>
                <a:cs typeface="Source Sans Pro Black" charset="0"/>
              </a:rPr>
              <a:t>2016:</a:t>
            </a:r>
            <a:r>
              <a:rPr lang="en-US" sz="3200" dirty="0">
                <a:solidFill>
                  <a:schemeClr val="bg1"/>
                </a:solidFill>
                <a:ea typeface="Source Sans Pro Black" charset="0"/>
                <a:cs typeface="Source Sans Pro Black" charset="0"/>
              </a:rPr>
              <a:t> </a:t>
            </a:r>
            <a:r>
              <a:rPr lang="en-US" sz="3200" b="1" dirty="0">
                <a:solidFill>
                  <a:schemeClr val="bg1"/>
                </a:solidFill>
                <a:ea typeface="Source Sans Pro Black" charset="0"/>
                <a:cs typeface="Source Sans Pro Black" charset="0"/>
              </a:rPr>
              <a:t>NoSQL = No, SQL!</a:t>
            </a:r>
          </a:p>
          <a:p>
            <a:pPr marL="0" lvl="2" indent="0">
              <a:lnSpc>
                <a:spcPct val="90000"/>
              </a:lnSpc>
              <a:spcBef>
                <a:spcPts val="0"/>
              </a:spcBef>
              <a:spcAft>
                <a:spcPts val="975"/>
              </a:spcAft>
              <a:buClr>
                <a:srgbClr val="2FC2D9"/>
              </a:buClr>
              <a:buNone/>
              <a:defRPr/>
            </a:pPr>
            <a:endParaRPr lang="en-US" sz="3200" dirty="0">
              <a:solidFill>
                <a:schemeClr val="bg1"/>
              </a:solidFill>
              <a:latin typeface="+mj-lt"/>
              <a:ea typeface="Source Sans Pro Black" charset="0"/>
              <a:cs typeface="Source Sans Pro Black" charset="0"/>
            </a:endParaRPr>
          </a:p>
        </p:txBody>
      </p:sp>
      <p:sp>
        <p:nvSpPr>
          <p:cNvPr id="11" name="Text Placeholder 10"/>
          <p:cNvSpPr>
            <a:spLocks noGrp="1"/>
          </p:cNvSpPr>
          <p:nvPr>
            <p:ph type="body" sz="quarter" idx="11"/>
          </p:nvPr>
        </p:nvSpPr>
        <p:spPr/>
        <p:txBody>
          <a:bodyPr/>
          <a:lstStyle/>
          <a:p>
            <a:r>
              <a:rPr lang="en-US" dirty="0"/>
              <a:t>NoSQL - ?</a:t>
            </a:r>
          </a:p>
        </p:txBody>
      </p:sp>
      <p:sp>
        <p:nvSpPr>
          <p:cNvPr id="4" name="Rectangle 3"/>
          <p:cNvSpPr/>
          <p:nvPr/>
        </p:nvSpPr>
        <p:spPr>
          <a:xfrm>
            <a:off x="2624353" y="781617"/>
            <a:ext cx="2721258" cy="461665"/>
          </a:xfrm>
          <a:prstGeom prst="rect">
            <a:avLst/>
          </a:prstGeom>
        </p:spPr>
        <p:txBody>
          <a:bodyPr wrap="none">
            <a:spAutoFit/>
          </a:bodyPr>
          <a:lstStyle/>
          <a:p>
            <a:r>
              <a:rPr lang="en-US" sz="2400" dirty="0">
                <a:solidFill>
                  <a:schemeClr val="bg1"/>
                </a:solidFill>
              </a:rPr>
              <a:t>A history of NoSQL</a:t>
            </a:r>
          </a:p>
        </p:txBody>
      </p:sp>
    </p:spTree>
    <p:extLst>
      <p:ext uri="{BB962C8B-B14F-4D97-AF65-F5344CB8AC3E}">
        <p14:creationId xmlns:p14="http://schemas.microsoft.com/office/powerpoint/2010/main" val="2182896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NoSQL</a:t>
            </a:r>
          </a:p>
        </p:txBody>
      </p:sp>
      <p:sp>
        <p:nvSpPr>
          <p:cNvPr id="2" name="TextBox 1"/>
          <p:cNvSpPr txBox="1"/>
          <p:nvPr/>
        </p:nvSpPr>
        <p:spPr>
          <a:xfrm>
            <a:off x="635770" y="1118737"/>
            <a:ext cx="8049490" cy="3170099"/>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sz="2000" dirty="0"/>
              <a:t>“Not only SQL”</a:t>
            </a:r>
          </a:p>
          <a:p>
            <a:pPr marL="342900" indent="-342900">
              <a:lnSpc>
                <a:spcPct val="200000"/>
              </a:lnSpc>
              <a:buFont typeface="Arial" panose="020B0604020202020204" pitchFamily="34" charset="0"/>
              <a:buChar char="•"/>
            </a:pPr>
            <a:r>
              <a:rPr lang="en-US" sz="2000" dirty="0"/>
              <a:t> Scalable by partitioning (</a:t>
            </a:r>
            <a:r>
              <a:rPr lang="en-US" sz="2000" dirty="0" err="1"/>
              <a:t>sharding</a:t>
            </a:r>
            <a:r>
              <a:rPr lang="en-US" sz="2000" dirty="0"/>
              <a:t>) and replication</a:t>
            </a:r>
          </a:p>
          <a:p>
            <a:pPr marL="342900" indent="-342900">
              <a:lnSpc>
                <a:spcPct val="200000"/>
              </a:lnSpc>
              <a:buFont typeface="Arial" panose="020B0604020202020204" pitchFamily="34" charset="0"/>
              <a:buChar char="•"/>
            </a:pPr>
            <a:r>
              <a:rPr lang="en-US" sz="2000" dirty="0"/>
              <a:t> Distributed, fault-tolerant architecture</a:t>
            </a:r>
          </a:p>
          <a:p>
            <a:pPr marL="342900" indent="-342900">
              <a:lnSpc>
                <a:spcPct val="200000"/>
              </a:lnSpc>
              <a:buFont typeface="Arial" panose="020B0604020202020204" pitchFamily="34" charset="0"/>
              <a:buChar char="•"/>
            </a:pPr>
            <a:r>
              <a:rPr lang="en-US" sz="2000" dirty="0"/>
              <a:t> Flexible schema — no fixed schema or structure</a:t>
            </a:r>
          </a:p>
          <a:p>
            <a:pPr marL="342900" indent="-342900">
              <a:lnSpc>
                <a:spcPct val="200000"/>
              </a:lnSpc>
              <a:buFont typeface="Arial" panose="020B0604020202020204" pitchFamily="34" charset="0"/>
              <a:buChar char="•"/>
            </a:pPr>
            <a:r>
              <a:rPr lang="en-US" sz="2000" dirty="0"/>
              <a:t> Not a replacement for RDMBS but compliments it</a:t>
            </a:r>
          </a:p>
        </p:txBody>
      </p:sp>
    </p:spTree>
    <p:extLst>
      <p:ext uri="{BB962C8B-B14F-4D97-AF65-F5344CB8AC3E}">
        <p14:creationId xmlns:p14="http://schemas.microsoft.com/office/powerpoint/2010/main" val="2287596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NoSQL KEY-VALUE</a:t>
            </a:r>
          </a:p>
        </p:txBody>
      </p:sp>
      <p:pic>
        <p:nvPicPr>
          <p:cNvPr id="2" name="Picture 1">
            <a:extLst>
              <a:ext uri="{FF2B5EF4-FFF2-40B4-BE49-F238E27FC236}">
                <a16:creationId xmlns:a16="http://schemas.microsoft.com/office/drawing/2014/main" id="{C432D38D-A053-46BB-BC81-133FC150E63C}"/>
              </a:ext>
            </a:extLst>
          </p:cNvPr>
          <p:cNvPicPr>
            <a:picLocks noChangeAspect="1"/>
          </p:cNvPicPr>
          <p:nvPr/>
        </p:nvPicPr>
        <p:blipFill>
          <a:blip r:embed="rId3"/>
          <a:stretch>
            <a:fillRect/>
          </a:stretch>
        </p:blipFill>
        <p:spPr>
          <a:xfrm>
            <a:off x="0" y="699516"/>
            <a:ext cx="5810404" cy="3172737"/>
          </a:xfrm>
          <a:prstGeom prst="rect">
            <a:avLst/>
          </a:prstGeom>
        </p:spPr>
      </p:pic>
      <p:pic>
        <p:nvPicPr>
          <p:cNvPr id="1026" name="Picture 2" descr="ÐÐ°ÑÑÐ¸Ð½ÐºÐ¸ Ð¿Ð¾ Ð·Ð°Ð¿ÑÐ¾ÑÑ NoSQL database service that supports key-value">
            <a:extLst>
              <a:ext uri="{FF2B5EF4-FFF2-40B4-BE49-F238E27FC236}">
                <a16:creationId xmlns:a16="http://schemas.microsoft.com/office/drawing/2014/main" id="{79793F21-2CE6-47EE-BE8B-F871F4B7E9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452" y="2674873"/>
            <a:ext cx="2857500"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110174"/>
      </p:ext>
    </p:extLst>
  </p:cSld>
  <p:clrMapOvr>
    <a:masterClrMapping/>
  </p:clrMapOvr>
</p:sld>
</file>

<file path=ppt/theme/theme1.xml><?xml version="1.0" encoding="utf-8"?>
<a:theme xmlns:a="http://schemas.openxmlformats.org/drawingml/2006/main" name="Cover Slides">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Custom 2">
      <a:dk1>
        <a:srgbClr val="000000"/>
      </a:dk1>
      <a:lt1>
        <a:srgbClr val="FFFFFF"/>
      </a:lt1>
      <a:dk2>
        <a:srgbClr val="44546A"/>
      </a:dk2>
      <a:lt2>
        <a:srgbClr val="E7E6E6"/>
      </a:lt2>
      <a:accent1>
        <a:srgbClr val="5B9BD5"/>
      </a:accent1>
      <a:accent2>
        <a:srgbClr val="009CB1"/>
      </a:accent2>
      <a:accent3>
        <a:srgbClr val="A5A5A5"/>
      </a:accent3>
      <a:accent4>
        <a:srgbClr val="FFC000"/>
      </a:accent4>
      <a:accent5>
        <a:srgbClr val="4472C4"/>
      </a:accent5>
      <a:accent6>
        <a:srgbClr val="70AD47"/>
      </a:accent6>
      <a:hlink>
        <a:srgbClr val="31B6CE"/>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S mentoring V5-Fonts.pptx" id="{54D3D54B-9FF3-489E-B961-B6B00E9C0E1E}" vid="{E0DA3E2F-0DCC-4319-B38C-D772C00CDE4F}"/>
    </a:ext>
  </a:extLst>
</a:theme>
</file>

<file path=ppt/theme/theme3.xml><?xml version="1.0" encoding="utf-8"?>
<a:theme xmlns:a="http://schemas.openxmlformats.org/drawingml/2006/main" name="1_Cover Slides">
  <a:themeElements>
    <a:clrScheme name="EPAM_Color">
      <a:dk1>
        <a:srgbClr val="464547"/>
      </a:dk1>
      <a:lt1>
        <a:sysClr val="window" lastClr="FFFFFF"/>
      </a:lt1>
      <a:dk2>
        <a:srgbClr val="666666"/>
      </a:dk2>
      <a:lt2>
        <a:srgbClr val="999999"/>
      </a:lt2>
      <a:accent1>
        <a:srgbClr val="CCCCCC"/>
      </a:accent1>
      <a:accent2>
        <a:srgbClr val="39C2D7"/>
      </a:accent2>
      <a:accent3>
        <a:srgbClr val="1B8BA0"/>
      </a:accent3>
      <a:accent4>
        <a:srgbClr val="A3C644"/>
      </a:accent4>
      <a:accent5>
        <a:srgbClr val="7F993A"/>
      </a:accent5>
      <a:accent6>
        <a:srgbClr val="B22746"/>
      </a:accent6>
      <a:hlink>
        <a:srgbClr val="32B6CE"/>
      </a:hlink>
      <a:folHlink>
        <a:srgbClr val="1B8A9F"/>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01140B2D7CB74DA3EAC98E69956473" ma:contentTypeVersion="6" ma:contentTypeDescription="Create a new document." ma:contentTypeScope="" ma:versionID="9f22d39f71332d389bc226294734d53c">
  <xsd:schema xmlns:xsd="http://www.w3.org/2001/XMLSchema" xmlns:xs="http://www.w3.org/2001/XMLSchema" xmlns:p="http://schemas.microsoft.com/office/2006/metadata/properties" xmlns:ns2="8f17bd39-e2a2-416d-8579-9c5cbdeee658" xmlns:ns3="cce3b1b3-a149-4752-a436-36be503cdc9b" targetNamespace="http://schemas.microsoft.com/office/2006/metadata/properties" ma:root="true" ma:fieldsID="214941a0845ea3b35848add69d9baa71" ns2:_="" ns3:_="">
    <xsd:import namespace="8f17bd39-e2a2-416d-8579-9c5cbdeee658"/>
    <xsd:import namespace="cce3b1b3-a149-4752-a436-36be503cdc9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2:fldTrainingId"/>
                <xsd:element ref="ns2:fldTrainingName"/>
                <xsd:element ref="ns2:h0cdf1c629f14a8ba12ca7309df7db45" minOccurs="0"/>
                <xsd:element ref="ns2:TaxCatchAll" minOccurs="0"/>
                <xsd:element ref="ns2:TaxCatchAllLabel" minOccurs="0"/>
                <xsd:element ref="ns2:a53f1a9accc64fb8bee1c0a1a93d357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17bd39-e2a2-416d-8579-9c5cbdeee658"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fldTrainingId" ma:index="13" ma:displayName="Training Id" ma:decimals="0" ma:description="" ma:indexed="true" ma:internalName="fldTrainingId">
      <xsd:simpleType>
        <xsd:restriction base="dms:Number"/>
      </xsd:simpleType>
    </xsd:element>
    <xsd:element name="fldTrainingName" ma:index="14" ma:displayName="Training Name" ma:description="" ma:internalName="fldTrainingName">
      <xsd:simpleType>
        <xsd:restriction base="dms:Text"/>
      </xsd:simpleType>
    </xsd:element>
    <xsd:element name="h0cdf1c629f14a8ba12ca7309df7db45" ma:index="15" ma:taxonomy="true" ma:internalName="h0cdf1c629f14a8ba12ca7309df7db45" ma:taxonomyFieldName="fldLanguagesOfEvent" ma:displayName="Language(s) of the training" ma:fieldId="{10cdf1c6-29f1-4a8b-a12c-a7309df7db45}" ma:taxonomyMulti="true" ma:sspId="debda6a7-6b37-4000-ac6c-4fd0a963898e" ma:termSetId="2835a39d-718b-4c4f-82f8-aaaecba84c7b" ma:anchorId="00000000-0000-0000-0000-000000000000" ma:open="true" ma:isKeyword="false">
      <xsd:complexType>
        <xsd:sequence>
          <xsd:element ref="pc:Terms" minOccurs="0" maxOccurs="1"/>
        </xsd:sequence>
      </xsd:complexType>
    </xsd:element>
    <xsd:element name="TaxCatchAll" ma:index="16" nillable="true" ma:displayName="Taxonomy Catch All Column" ma:description="" ma:hidden="true" ma:list="{d906786b-d8b0-472e-acd2-868b18cc578f}" ma:internalName="TaxCatchAll" ma:showField="CatchAllData" ma:web="8f17bd39-e2a2-416d-8579-9c5cbdeee658">
      <xsd:complexType>
        <xsd:complexContent>
          <xsd:extension base="dms:MultiChoiceLookup">
            <xsd:sequence>
              <xsd:element name="Value" type="dms:Lookup" maxOccurs="unbounded" minOccurs="0" nillable="true"/>
            </xsd:sequence>
          </xsd:extension>
        </xsd:complexContent>
      </xsd:complexType>
    </xsd:element>
    <xsd:element name="TaxCatchAllLabel" ma:index="17" nillable="true" ma:displayName="Taxonomy Catch All Column1" ma:description="" ma:hidden="true" ma:list="{d906786b-d8b0-472e-acd2-868b18cc578f}" ma:internalName="TaxCatchAllLabel" ma:readOnly="true" ma:showField="CatchAllDataLabel" ma:web="8f17bd39-e2a2-416d-8579-9c5cbdeee658">
      <xsd:complexType>
        <xsd:complexContent>
          <xsd:extension base="dms:MultiChoiceLookup">
            <xsd:sequence>
              <xsd:element name="Value" type="dms:Lookup" maxOccurs="unbounded" minOccurs="0" nillable="true"/>
            </xsd:sequence>
          </xsd:extension>
        </xsd:complexContent>
      </xsd:complexType>
    </xsd:element>
    <xsd:element name="a53f1a9accc64fb8bee1c0a1a93d357e" ma:index="19" ma:taxonomy="true" ma:internalName="a53f1a9accc64fb8bee1c0a1a93d357e" ma:taxonomyFieldName="fldCategoriesOfEvent" ma:displayName="Category(s) of the training" ma:fieldId="{a53f1a9a-ccc6-4fb8-bee1-c0a1a93d357e}" ma:taxonomyMulti="true" ma:sspId="debda6a7-6b37-4000-ac6c-4fd0a963898e" ma:termSetId="8feda6fe-911b-4fdc-a141-93b681f1b32a"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ce3b1b3-a149-4752-a436-36be503cdc9b"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a53f1a9accc64fb8bee1c0a1a93d357e xmlns="8f17bd39-e2a2-416d-8579-9c5cbdeee658">
      <Terms xmlns="http://schemas.microsoft.com/office/infopath/2007/PartnerControls">
        <TermInfo xmlns="http://schemas.microsoft.com/office/infopath/2007/PartnerControls">
          <TermName xmlns="http://schemas.microsoft.com/office/infopath/2007/PartnerControls">Front - End Development</TermName>
          <TermId xmlns="http://schemas.microsoft.com/office/infopath/2007/PartnerControls">4712f462-3d40-4da7-892a-dbf356bc8322</TermId>
        </TermInfo>
      </Terms>
    </a53f1a9accc64fb8bee1c0a1a93d357e>
    <fldTrainingId xmlns="8f17bd39-e2a2-416d-8579-9c5cbdeee658">2194</fldTrainingId>
    <fldTrainingName xmlns="8f17bd39-e2a2-416d-8579-9c5cbdeee658">NoSQL Databases. ODM</fldTrainingName>
    <TaxCatchAll xmlns="8f17bd39-e2a2-416d-8579-9c5cbdeee658">
      <Value>21</Value>
      <Value>8</Value>
      <Value>7</Value>
    </TaxCatchAll>
    <h0cdf1c629f14a8ba12ca7309df7db45 xmlns="8f17bd39-e2a2-416d-8579-9c5cbdeee658">
      <Terms xmlns="http://schemas.microsoft.com/office/infopath/2007/PartnerControls">
        <TermInfo xmlns="http://schemas.microsoft.com/office/infopath/2007/PartnerControls">
          <TermName xmlns="http://schemas.microsoft.com/office/infopath/2007/PartnerControls">RUS</TermName>
          <TermId xmlns="http://schemas.microsoft.com/office/infopath/2007/PartnerControls">00de05cc-11d3-4dba-84f7-e6aab076d0bb</TermId>
        </TermInfo>
        <TermInfo xmlns="http://schemas.microsoft.com/office/infopath/2007/PartnerControls">
          <TermName xmlns="http://schemas.microsoft.com/office/infopath/2007/PartnerControls">ENG</TermName>
          <TermId xmlns="http://schemas.microsoft.com/office/infopath/2007/PartnerControls">da095e14-b5d3-4c64-bd53-2e71ac03c15d</TermId>
        </TermInfo>
      </Terms>
    </h0cdf1c629f14a8ba12ca7309df7db45>
    <_dlc_DocId xmlns="8f17bd39-e2a2-416d-8579-9c5cbdeee658">DOCID-2090759719-604</_dlc_DocId>
    <_dlc_DocIdUrl xmlns="8f17bd39-e2a2-416d-8579-9c5cbdeee658">
      <Url>https://epam.sharepoint.com/sites/CDP/front-enddevelopment/_layouts/15/DocIdRedir.aspx?ID=DOCID-2090759719-604</Url>
      <Description>DOCID-2090759719-604</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C7B6B07-46D5-429D-BF5A-F6215AC94254}"/>
</file>

<file path=customXml/itemProps2.xml><?xml version="1.0" encoding="utf-8"?>
<ds:datastoreItem xmlns:ds="http://schemas.openxmlformats.org/officeDocument/2006/customXml" ds:itemID="{D5E3C081-4081-47AD-A9A6-9F18F525DA1D}">
  <ds:schemaRefs>
    <ds:schemaRef ds:uri="http://schemas.microsoft.com/office/2006/metadata/properties"/>
    <ds:schemaRef ds:uri="http://schemas.microsoft.com/office/2006/documentManagement/types"/>
    <ds:schemaRef ds:uri="http://purl.org/dc/dcmitype/"/>
    <ds:schemaRef ds:uri="http://purl.org/dc/elements/1.1/"/>
    <ds:schemaRef ds:uri="http://purl.org/dc/terms/"/>
    <ds:schemaRef ds:uri="http://www.w3.org/XML/1998/namespace"/>
    <ds:schemaRef ds:uri="http://schemas.microsoft.com/office/infopath/2007/PartnerControls"/>
    <ds:schemaRef ds:uri="http://schemas.openxmlformats.org/package/2006/metadata/core-properties"/>
    <ds:schemaRef ds:uri="http://schemas.microsoft.com/sharepoint/v3"/>
  </ds:schemaRefs>
</ds:datastoreItem>
</file>

<file path=customXml/itemProps3.xml><?xml version="1.0" encoding="utf-8"?>
<ds:datastoreItem xmlns:ds="http://schemas.openxmlformats.org/officeDocument/2006/customXml" ds:itemID="{14883F0F-DE57-4ECA-B9BB-F22E8C5B5D82}">
  <ds:schemaRefs>
    <ds:schemaRef ds:uri="http://schemas.microsoft.com/sharepoint/v3/contenttype/forms"/>
  </ds:schemaRefs>
</ds:datastoreItem>
</file>

<file path=customXml/itemProps4.xml><?xml version="1.0" encoding="utf-8"?>
<ds:datastoreItem xmlns:ds="http://schemas.openxmlformats.org/officeDocument/2006/customXml" ds:itemID="{1BBC04F7-6FC5-4527-9681-C2543154E0E5}"/>
</file>

<file path=docProps/app.xml><?xml version="1.0" encoding="utf-8"?>
<Properties xmlns="http://schemas.openxmlformats.org/officeDocument/2006/extended-properties" xmlns:vt="http://schemas.openxmlformats.org/officeDocument/2006/docPropsVTypes">
  <Template/>
  <TotalTime>36486</TotalTime>
  <Words>3728</Words>
  <Application>Microsoft Office PowerPoint</Application>
  <PresentationFormat>On-screen Show (16:9)</PresentationFormat>
  <Paragraphs>456</Paragraphs>
  <Slides>62</Slides>
  <Notes>61</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62</vt:i4>
      </vt:variant>
    </vt:vector>
  </HeadingPairs>
  <TitlesOfParts>
    <vt:vector size="80" baseType="lpstr">
      <vt:lpstr>-apple-system</vt:lpstr>
      <vt:lpstr>Arial</vt:lpstr>
      <vt:lpstr>Arial Black</vt:lpstr>
      <vt:lpstr>Calibri</vt:lpstr>
      <vt:lpstr>Calibri Light</vt:lpstr>
      <vt:lpstr>Chalkduster</vt:lpstr>
      <vt:lpstr>Courier New</vt:lpstr>
      <vt:lpstr>Helvetica Neue</vt:lpstr>
      <vt:lpstr>Lucida Grande</vt:lpstr>
      <vt:lpstr>Oswald</vt:lpstr>
      <vt:lpstr>segoe-ui_normal</vt:lpstr>
      <vt:lpstr>segoe-ui_semibold</vt:lpstr>
      <vt:lpstr>Source Sans Pro</vt:lpstr>
      <vt:lpstr>Source Sans Pro Light</vt:lpstr>
      <vt:lpstr>Trebuchet MS</vt:lpstr>
      <vt:lpstr>Cover Slides</vt:lpstr>
      <vt:lpstr>Office Theme</vt:lpstr>
      <vt:lpstr>1_Cover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EPAM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NoSQL Databases</dc:title>
  <dc:creator>Michelle Canning</dc:creator>
  <cp:lastModifiedBy>Andrii Kochkin</cp:lastModifiedBy>
  <cp:revision>1204</cp:revision>
  <cp:lastPrinted>2014-07-09T13:30:36Z</cp:lastPrinted>
  <dcterms:created xsi:type="dcterms:W3CDTF">2014-07-08T13:27:24Z</dcterms:created>
  <dcterms:modified xsi:type="dcterms:W3CDTF">2019-02-25T08:21:03Z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0x0101000E01140B2D7CB74DA3EAC98E69956473</vt:lpwstr>
  </property>
  <property fmtid="{D5CDD505-2E9C-101B-9397-08002B2CF9AE}" pid="3" name="fldLanguagesOfEvent">
    <vt:lpwstr>8;#RUS|00de05cc-11d3-4dba-84f7-e6aab076d0bb;#7;#ENG|da095e14-b5d3-4c64-bd53-2e71ac03c15d</vt:lpwstr>
  </property>
  <property fmtid="{D5CDD505-2E9C-101B-9397-08002B2CF9AE}" pid="4" name="fldCategoriesOfEvent">
    <vt:lpwstr>21;#Front - End Development|4712f462-3d40-4da7-892a-dbf356bc8322</vt:lpwstr>
  </property>
  <property fmtid="{D5CDD505-2E9C-101B-9397-08002B2CF9AE}" pid="5" name="_dlc_DocIdItemGuid">
    <vt:lpwstr>a46ec3c4-2317-4c58-a253-3df0c809d170</vt:lpwstr>
  </property>
</Properties>
</file>